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19"/>
  </p:notesMasterIdLst>
  <p:sldIdLst>
    <p:sldId id="256" r:id="rId3"/>
    <p:sldId id="257" r:id="rId4"/>
    <p:sldId id="261" r:id="rId5"/>
    <p:sldId id="258" r:id="rId6"/>
    <p:sldId id="259" r:id="rId7"/>
    <p:sldId id="260" r:id="rId8"/>
    <p:sldId id="262" r:id="rId9"/>
    <p:sldId id="268" r:id="rId10"/>
    <p:sldId id="269" r:id="rId11"/>
    <p:sldId id="270" r:id="rId12"/>
    <p:sldId id="263" r:id="rId13"/>
    <p:sldId id="264" r:id="rId14"/>
    <p:sldId id="265" r:id="rId15"/>
    <p:sldId id="271" r:id="rId16"/>
    <p:sldId id="273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DD5B-AE4B-4C31-953B-0E561AB74EC5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1ABAF-C7CA-4266-9192-DFC2B0FB0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4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 txBox="1">
            <a:spLocks noGrp="1"/>
          </p:cNvSpPr>
          <p:nvPr>
            <p:ph type="body" idx="1"/>
          </p:nvPr>
        </p:nvSpPr>
        <p:spPr>
          <a:xfrm>
            <a:off x="790194" y="4755642"/>
            <a:ext cx="6217539" cy="45258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endParaRPr lang="en-US">
              <a:solidFill>
                <a:srgbClr val="000000"/>
              </a:solidFill>
              <a:latin typeface="Sans Serif"/>
            </a:endParaRPr>
          </a:p>
        </p:txBody>
      </p:sp>
      <p:sp>
        <p:nvSpPr>
          <p:cNvPr id="3" name="Slide Image Placeholder 2"/>
          <p:cNvSpPr>
            <a:spLocks noGrp="1" noRot="1" noChangeAspect="1" noMove="1" noResize="1"/>
          </p:cNvSpPr>
          <p:nvPr>
            <p:ph type="sldImg"/>
          </p:nvPr>
        </p:nvSpPr>
        <p:spPr>
          <a:xfrm>
            <a:off x="1373188" y="763588"/>
            <a:ext cx="5029200" cy="3771900"/>
          </a:xfrm>
          <a:prstGeom prst="rect">
            <a:avLst/>
          </a:prstGeom>
          <a:noFill/>
          <a:ln>
            <a:noFill/>
            <a:prstDash val="soli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 txBox="1">
            <a:spLocks noGrp="1" noMove="1" noResize="1"/>
          </p:cNvSpPr>
          <p:nvPr>
            <p:ph type="body" idx="1"/>
          </p:nvPr>
        </p:nvSpPr>
        <p:spPr>
          <a:xfrm>
            <a:off x="790194" y="4755642"/>
            <a:ext cx="6217539" cy="45258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endParaRPr lang="en-US">
              <a:solidFill>
                <a:srgbClr val="000000"/>
              </a:solidFill>
              <a:latin typeface="Sans Serif"/>
            </a:endParaRPr>
          </a:p>
        </p:txBody>
      </p:sp>
      <p:sp>
        <p:nvSpPr>
          <p:cNvPr id="3" name="Slide Image Placeholder 2"/>
          <p:cNvSpPr>
            <a:spLocks noGrp="1" noRot="1" noChangeAspect="1" noMove="1" noResize="1"/>
          </p:cNvSpPr>
          <p:nvPr>
            <p:ph type="sldImg"/>
          </p:nvPr>
        </p:nvSpPr>
        <p:spPr>
          <a:xfrm>
            <a:off x="1373188" y="763588"/>
            <a:ext cx="5029200" cy="3771900"/>
          </a:xfrm>
          <a:prstGeom prst="rect">
            <a:avLst/>
          </a:prstGeom>
          <a:noFill/>
          <a:ln>
            <a:noFill/>
            <a:prstDash val="soli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 txBox="1">
            <a:spLocks noGrp="1" noMove="1" noResize="1"/>
          </p:cNvSpPr>
          <p:nvPr>
            <p:ph type="body" idx="1"/>
          </p:nvPr>
        </p:nvSpPr>
        <p:spPr>
          <a:xfrm>
            <a:off x="790194" y="4755642"/>
            <a:ext cx="6217539" cy="45258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endParaRPr lang="en-US">
              <a:solidFill>
                <a:srgbClr val="000000"/>
              </a:solidFill>
              <a:latin typeface="Sans Serif"/>
            </a:endParaRPr>
          </a:p>
        </p:txBody>
      </p:sp>
      <p:sp>
        <p:nvSpPr>
          <p:cNvPr id="3" name="Slide Image Placeholder 2"/>
          <p:cNvSpPr>
            <a:spLocks noGrp="1" noRot="1" noChangeAspect="1" noMove="1" noResize="1"/>
          </p:cNvSpPr>
          <p:nvPr>
            <p:ph type="sldImg"/>
          </p:nvPr>
        </p:nvSpPr>
        <p:spPr>
          <a:xfrm>
            <a:off x="1373188" y="763588"/>
            <a:ext cx="5029200" cy="3771900"/>
          </a:xfrm>
          <a:prstGeom prst="rect">
            <a:avLst/>
          </a:prstGeom>
          <a:noFill/>
          <a:ln>
            <a:noFill/>
            <a:prstDash val="soli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D0BE-E8C8-469E-9F02-77735C6C11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27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8A2D-81E7-4DB6-8F5A-D27CDE9AF462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1C62-5DDB-418C-9924-A19A1B7EDAF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8A2D-81E7-4DB6-8F5A-D27CDE9AF462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1C62-5DDB-418C-9924-A19A1B7ED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8A2D-81E7-4DB6-8F5A-D27CDE9AF462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1C62-5DDB-418C-9924-A19A1B7ED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960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604841"/>
            <a:ext cx="8228763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267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407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4015600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927" y="1604841"/>
            <a:ext cx="4015600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926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353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172" y="273352"/>
            <a:ext cx="8228763" cy="530864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230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172" y="3682578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927" y="1604841"/>
            <a:ext cx="4015600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131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4015600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927" y="1604841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927" y="3682578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44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8A2D-81E7-4DB6-8F5A-D27CDE9AF462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1C62-5DDB-418C-9924-A19A1B7ED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927" y="1604841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172" y="3682578"/>
            <a:ext cx="822876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5755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822876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172" y="3682578"/>
            <a:ext cx="822876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773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927" y="1604841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927" y="3682578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172" y="3682578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759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172" y="1604841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079151" y="1604515"/>
            <a:ext cx="4984477" cy="3977484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079151" y="1604515"/>
            <a:ext cx="4984477" cy="39774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17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8A2D-81E7-4DB6-8F5A-D27CDE9AF462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1C62-5DDB-418C-9924-A19A1B7EDAF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8A2D-81E7-4DB6-8F5A-D27CDE9AF462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1C62-5DDB-418C-9924-A19A1B7ED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8A2D-81E7-4DB6-8F5A-D27CDE9AF462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1C62-5DDB-418C-9924-A19A1B7EDAF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8A2D-81E7-4DB6-8F5A-D27CDE9AF462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1C62-5DDB-418C-9924-A19A1B7ED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8A2D-81E7-4DB6-8F5A-D27CDE9AF462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1C62-5DDB-418C-9924-A19A1B7ED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8A2D-81E7-4DB6-8F5A-D27CDE9AF462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1C62-5DDB-418C-9924-A19A1B7EDAF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8A2D-81E7-4DB6-8F5A-D27CDE9AF462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1C62-5DDB-418C-9924-A19A1B7ED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9F98A2D-81E7-4DB6-8F5A-D27CDE9AF462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1F31C62-5DDB-418C-9924-A19A1B7EDAF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783734" lvl="1" indent="-2939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175602" lvl="2" indent="-26124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567469" lvl="3" indent="-195934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959336" lvl="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351203" lvl="5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743070" lvl="6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172" y="6247906"/>
            <a:ext cx="2130093" cy="472896"/>
          </a:xfrm>
          <a:prstGeom prst="rect">
            <a:avLst/>
          </a:prstGeom>
        </p:spPr>
        <p:txBody>
          <a:bodyPr lIns="0" tIns="0" rIns="0" bIns="0"/>
          <a:lstStyle/>
          <a:p>
            <a:pPr defTabSz="829452"/>
            <a:r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7054" y="6247906"/>
            <a:ext cx="2898142" cy="472896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29452"/>
            <a:r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5842" y="6247906"/>
            <a:ext cx="2130093" cy="472896"/>
          </a:xfrm>
          <a:prstGeom prst="rect">
            <a:avLst/>
          </a:prstGeom>
        </p:spPr>
        <p:txBody>
          <a:bodyPr lIns="0" tIns="0" rIns="0" bIns="0"/>
          <a:lstStyle/>
          <a:p>
            <a:pPr algn="r" defTabSz="829452"/>
            <a:fld id="{19C7F8EA-47A1-4FCA-BE1B-6C21E7E09ED6}" type="slidenum"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 defTabSz="829452"/>
              <a:t>‹#›</a:t>
            </a:fld>
            <a:endParaRPr lang="en-U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454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/>
    <p:bodyStyle>
      <a:lvl1pPr marL="391867" indent="-293900"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09800"/>
            <a:ext cx="8763000" cy="19272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000" b="1" i="1" cap="none" dirty="0" err="1" smtClean="0">
                <a:latin typeface="Times New Roman" pitchFamily="18" charset="0"/>
                <a:cs typeface="Times New Roman" pitchFamily="18" charset="0"/>
              </a:rPr>
              <a:t>CHym</a:t>
            </a:r>
            <a:r>
              <a:rPr lang="en-US" sz="6000" b="1" i="1" cap="none" dirty="0" smtClean="0">
                <a:latin typeface="Times New Roman" pitchFamily="18" charset="0"/>
                <a:cs typeface="Times New Roman" pitchFamily="18" charset="0"/>
              </a:rPr>
              <a:t> performance under different regions</a:t>
            </a:r>
            <a:endParaRPr lang="en-US" sz="6000" b="1" i="1" cap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5148330"/>
            <a:ext cx="6400800" cy="129540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A. Martinez 	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O. Garcia	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Y. Mahmoud 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62000" y="4343400"/>
            <a:ext cx="7848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6413679"/>
            <a:ext cx="91440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algn="just"/>
            <a:r>
              <a:rPr lang="en-US" sz="1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Fourth Workshop on Water Resou</a:t>
            </a:r>
            <a:r>
              <a:rPr lang="en-US" sz="1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rces in Developing Countries: </a:t>
            </a:r>
            <a:r>
              <a:rPr lang="en-US" sz="1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Hydroclimate</a:t>
            </a:r>
            <a:r>
              <a:rPr lang="en-US" sz="1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Modeling and Analysis Tools | (</a:t>
            </a:r>
            <a:r>
              <a:rPr lang="en-US" sz="1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smr</a:t>
            </a:r>
            <a:r>
              <a:rPr lang="en-US" sz="1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3125) – </a:t>
            </a:r>
            <a:endParaRPr lang="en-US" sz="13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algn="just"/>
            <a:r>
              <a:rPr lang="en-US" sz="1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ICTP </a:t>
            </a:r>
            <a:r>
              <a:rPr lang="en-US" sz="1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(12-23 June. 2017) </a:t>
            </a:r>
          </a:p>
        </p:txBody>
      </p:sp>
    </p:spTree>
    <p:extLst>
      <p:ext uri="{BB962C8B-B14F-4D97-AF65-F5344CB8AC3E}">
        <p14:creationId xmlns:p14="http://schemas.microsoft.com/office/powerpoint/2010/main" val="271895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570511" y="356569"/>
            <a:ext cx="3605691" cy="3238707"/>
          </a:xfrm>
        </p:spPr>
        <p:txBody>
          <a:bodyPr anchor="t"/>
          <a:lstStyle/>
          <a:p>
            <a:pPr marL="0" lvl="0" indent="0">
              <a:buNone/>
            </a:pPr>
            <a:r>
              <a:rPr lang="en-US" sz="3000" dirty="0">
                <a:solidFill>
                  <a:srgbClr val="000000"/>
                </a:solidFill>
                <a:latin typeface="Nimbus Sans L" pitchFamily="18"/>
              </a:rPr>
              <a:t>The differences </a:t>
            </a:r>
            <a:r>
              <a:rPr lang="en-US" sz="3000">
                <a:solidFill>
                  <a:srgbClr val="000000"/>
                </a:solidFill>
                <a:latin typeface="Nimbus Sans L" pitchFamily="18"/>
              </a:rPr>
              <a:t>between </a:t>
            </a:r>
            <a:r>
              <a:rPr lang="en-US" sz="3000" smtClean="0">
                <a:solidFill>
                  <a:srgbClr val="000000"/>
                </a:solidFill>
                <a:latin typeface="Nimbus Sans L" pitchFamily="18"/>
              </a:rPr>
              <a:t>years </a:t>
            </a:r>
            <a:r>
              <a:rPr lang="en-US" sz="3000" dirty="0">
                <a:solidFill>
                  <a:srgbClr val="000000"/>
                </a:solidFill>
                <a:latin typeface="Nimbus Sans L" pitchFamily="18"/>
              </a:rPr>
              <a:t>are clear when </a:t>
            </a:r>
            <a:r>
              <a:rPr lang="en-US" sz="3000" dirty="0" smtClean="0">
                <a:solidFill>
                  <a:srgbClr val="000000"/>
                </a:solidFill>
                <a:latin typeface="Nimbus Sans L" pitchFamily="18"/>
              </a:rPr>
              <a:t>the daily </a:t>
            </a:r>
            <a:r>
              <a:rPr lang="en-US" sz="3000" dirty="0">
                <a:solidFill>
                  <a:srgbClr val="000000"/>
                </a:solidFill>
                <a:latin typeface="Nimbus Sans L" pitchFamily="18"/>
              </a:rPr>
              <a:t>discharges are compared.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057" y="4612499"/>
            <a:ext cx="4554062" cy="2223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472" y="15765"/>
            <a:ext cx="4456127" cy="229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651" y="2357303"/>
            <a:ext cx="4490404" cy="223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339" y="2944906"/>
            <a:ext cx="3708317" cy="3708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56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 smtClean="0"/>
              <a:t>Case (3): Egypt - Flood 2010</a:t>
            </a:r>
            <a:endParaRPr lang="en-US" sz="4400" b="1" i="1" dirty="0"/>
          </a:p>
        </p:txBody>
      </p:sp>
    </p:spTree>
    <p:extLst>
      <p:ext uri="{BB962C8B-B14F-4D97-AF65-F5344CB8AC3E}">
        <p14:creationId xmlns:p14="http://schemas.microsoft.com/office/powerpoint/2010/main" val="179029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0595"/>
            <a:ext cx="4768755" cy="6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/>
          <p:nvPr/>
        </p:nvPicPr>
        <p:blipFill>
          <a:blip r:embed="rId4" cstate="print"/>
          <a:srcRect l="30945" t="30984" r="13294" b="17869"/>
          <a:stretch>
            <a:fillRect/>
          </a:stretch>
        </p:blipFill>
        <p:spPr bwMode="auto">
          <a:xfrm>
            <a:off x="7248771" y="702973"/>
            <a:ext cx="1761073" cy="1622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82309"/>
            <a:ext cx="2915145" cy="21708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4267200"/>
            <a:ext cx="3810000" cy="24314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endParaRPr lang="en-US" sz="7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Nlon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800</a:t>
            </a:r>
          </a:p>
          <a:p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Nlat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1200</a:t>
            </a:r>
          </a:p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Slat = 28.4</a:t>
            </a:r>
          </a:p>
          <a:p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Slon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22.0</a:t>
            </a:r>
          </a:p>
          <a:p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Dij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= 0.0009</a:t>
            </a:r>
          </a:p>
          <a:p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Demf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Nasa</a:t>
            </a:r>
            <a:endParaRPr lang="en-US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Chym_sdate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= 2009010100 to 2011010100</a:t>
            </a:r>
          </a:p>
          <a:p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Chym_dsource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‘EIN75’ &amp; ‘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AFR44-MPI-rcp8.5’</a:t>
            </a:r>
            <a:endParaRPr lang="en-US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472821" y="4754075"/>
            <a:ext cx="2438400" cy="573923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Chym</a:t>
            </a:r>
            <a:r>
              <a:rPr lang="en-US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Setting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267200" y="5564009"/>
            <a:ext cx="1700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Area: </a:t>
            </a:r>
            <a:r>
              <a:rPr lang="en-US" sz="1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1,010,407.87 km2</a:t>
            </a:r>
          </a:p>
          <a:p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Climate Classification : </a:t>
            </a:r>
            <a:r>
              <a:rPr lang="en-US" sz="1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Dry climate</a:t>
            </a:r>
          </a:p>
          <a:p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Annual Prec. : </a:t>
            </a:r>
            <a:r>
              <a:rPr lang="en-US" sz="1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250-350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mm/year</a:t>
            </a:r>
            <a:endParaRPr lang="en-US" sz="1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1" y="533400"/>
            <a:ext cx="37451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	The experiment tests the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CHym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hydrology model over Egypt as an Semi arid/Arid region with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observation (ERA-Interim)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and climate model Simulation (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RegCM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output) 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85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25719" y="506299"/>
            <a:ext cx="2346158" cy="3239945"/>
            <a:chOff x="228600" y="601173"/>
            <a:chExt cx="2428875" cy="35187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90939"/>
              <a:ext cx="2428875" cy="3429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68997" y="601173"/>
              <a:ext cx="14771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u="sng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Rainfall 18 Jan.2010</a:t>
              </a:r>
              <a:endParaRPr lang="en-US" sz="1200" b="1" i="1" u="sng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76394" y="3517646"/>
            <a:ext cx="2285468" cy="3124200"/>
            <a:chOff x="-73545" y="458291"/>
            <a:chExt cx="2923963" cy="50204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1" r="6801"/>
            <a:stretch/>
          </p:blipFill>
          <p:spPr>
            <a:xfrm>
              <a:off x="-73545" y="762000"/>
              <a:ext cx="2923963" cy="471674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24244" y="458291"/>
              <a:ext cx="16193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u="sng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Discharge 18 Jan.2010</a:t>
              </a:r>
              <a:endParaRPr lang="en-US" sz="1200" b="1" i="1" u="sng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72073" y="457200"/>
            <a:ext cx="2346157" cy="3268583"/>
            <a:chOff x="2652445" y="693817"/>
            <a:chExt cx="2346157" cy="32685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445" y="793526"/>
              <a:ext cx="2346157" cy="316887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71800" y="693817"/>
              <a:ext cx="15152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u="sng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Total Rainfall in Jan. </a:t>
              </a:r>
              <a:endParaRPr lang="en-US" sz="1200" b="1" i="1" u="sng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04901" y="2031746"/>
            <a:ext cx="6400802" cy="327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76" y="3732624"/>
            <a:ext cx="2338724" cy="304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24709" y="3507214"/>
            <a:ext cx="1502334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Discharge in Jan. </a:t>
            </a:r>
            <a:endParaRPr lang="en-US" sz="1200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9400" y="0"/>
            <a:ext cx="3872028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chemeClr val="tx2">
                    <a:lumMod val="75000"/>
                  </a:schemeClr>
                </a:solidFill>
              </a:rPr>
              <a:t>ERA-Interim Results</a:t>
            </a:r>
            <a:endParaRPr lang="en-US" sz="24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1000" y="0"/>
            <a:ext cx="82296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solidFill>
                  <a:schemeClr val="tx2">
                    <a:lumMod val="75000"/>
                  </a:schemeClr>
                </a:solidFill>
              </a:rPr>
              <a:t>RegCM</a:t>
            </a:r>
            <a:r>
              <a:rPr lang="en-US" sz="2800" b="1" u="sng" dirty="0" smtClean="0">
                <a:solidFill>
                  <a:schemeClr val="tx2">
                    <a:lumMod val="75000"/>
                  </a:schemeClr>
                </a:solidFill>
              </a:rPr>
              <a:t> (MPI-ESM-MR of rcp8.5) Results</a:t>
            </a:r>
            <a:endParaRPr lang="en-US" sz="28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11" y="656525"/>
            <a:ext cx="3657600" cy="56603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56525"/>
            <a:ext cx="3805527" cy="56603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19200" y="838200"/>
            <a:ext cx="2126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u="sng" dirty="0" smtClean="0">
                <a:solidFill>
                  <a:schemeClr val="bg1">
                    <a:lumMod val="50000"/>
                  </a:schemeClr>
                </a:solidFill>
              </a:rPr>
              <a:t>Rainfall Jan.2010</a:t>
            </a:r>
            <a:endParaRPr lang="en-US" sz="1400" b="1" i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200" y="759023"/>
            <a:ext cx="2126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u="sng" dirty="0" smtClean="0">
                <a:solidFill>
                  <a:schemeClr val="bg1">
                    <a:lumMod val="50000"/>
                  </a:schemeClr>
                </a:solidFill>
              </a:rPr>
              <a:t>Discharge Jan.2010</a:t>
            </a:r>
            <a:endParaRPr lang="en-US" sz="1400" b="1" i="1" u="sng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1" y="-1143000"/>
            <a:ext cx="8001000" cy="7255236"/>
            <a:chOff x="953037" y="-397236"/>
            <a:chExt cx="7598565" cy="679803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99"/>
            <a:stretch/>
          </p:blipFill>
          <p:spPr bwMode="auto">
            <a:xfrm>
              <a:off x="953037" y="1334905"/>
              <a:ext cx="3561813" cy="50658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00200" y="1583964"/>
              <a:ext cx="21267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u="sng" dirty="0" smtClean="0">
                  <a:solidFill>
                    <a:schemeClr val="bg1">
                      <a:lumMod val="50000"/>
                    </a:schemeClr>
                  </a:solidFill>
                </a:rPr>
                <a:t>Evap. Jan.2010 of ERA</a:t>
              </a:r>
              <a:endParaRPr lang="en-US" sz="1400" b="1" i="1" u="sng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379652" y="-397236"/>
              <a:ext cx="4171950" cy="6798036"/>
              <a:chOff x="4591050" y="563382"/>
              <a:chExt cx="4171950" cy="679803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4591050" y="563382"/>
                <a:ext cx="4171950" cy="6798036"/>
                <a:chOff x="4514850" y="533400"/>
                <a:chExt cx="4171950" cy="6798036"/>
              </a:xfrm>
            </p:grpSpPr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6758" y="2179818"/>
                  <a:ext cx="3467100" cy="515161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" name="Rectangle 1"/>
                <p:cNvSpPr/>
                <p:nvPr/>
              </p:nvSpPr>
              <p:spPr>
                <a:xfrm>
                  <a:off x="4514850" y="533400"/>
                  <a:ext cx="4171950" cy="3605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4724400" y="923923"/>
                <a:ext cx="34671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>
              <a:off x="4902958" y="1583964"/>
              <a:ext cx="2590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u="sng" dirty="0" smtClean="0">
                  <a:solidFill>
                    <a:schemeClr val="bg1">
                      <a:lumMod val="50000"/>
                    </a:schemeClr>
                  </a:solidFill>
                </a:rPr>
                <a:t>Evap. Jan.2010 of </a:t>
              </a:r>
              <a:r>
                <a:rPr lang="en-US" sz="1400" b="1" i="1" u="sng" dirty="0" err="1" smtClean="0">
                  <a:solidFill>
                    <a:schemeClr val="bg1">
                      <a:lumMod val="50000"/>
                    </a:schemeClr>
                  </a:solidFill>
                </a:rPr>
                <a:t>RegCM</a:t>
              </a:r>
              <a:endParaRPr lang="en-US" sz="1400" b="1" i="1" u="sng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667000" y="-48904"/>
            <a:ext cx="3872028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solidFill>
                  <a:schemeClr val="tx2">
                    <a:lumMod val="75000"/>
                  </a:schemeClr>
                </a:solidFill>
              </a:rPr>
              <a:t>Cont. </a:t>
            </a:r>
            <a:r>
              <a:rPr lang="en-US" sz="2800" b="1" u="sng" dirty="0" err="1" smtClean="0">
                <a:solidFill>
                  <a:schemeClr val="tx2">
                    <a:lumMod val="75000"/>
                  </a:schemeClr>
                </a:solidFill>
              </a:rPr>
              <a:t>RegCM</a:t>
            </a:r>
            <a:r>
              <a:rPr lang="en-US" sz="2800" b="1" u="sng" dirty="0" smtClean="0">
                <a:solidFill>
                  <a:schemeClr val="tx2">
                    <a:lumMod val="75000"/>
                  </a:schemeClr>
                </a:solidFill>
              </a:rPr>
              <a:t> Results</a:t>
            </a:r>
            <a:endParaRPr lang="en-US" sz="28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4800" b="1" i="1" dirty="0" smtClean="0"/>
              <a:t>Thank you for your attention</a:t>
            </a:r>
            <a:endParaRPr lang="en-US" sz="4800" b="1" i="1" dirty="0"/>
          </a:p>
        </p:txBody>
      </p:sp>
    </p:spTree>
    <p:extLst>
      <p:ext uri="{BB962C8B-B14F-4D97-AF65-F5344CB8AC3E}">
        <p14:creationId xmlns:p14="http://schemas.microsoft.com/office/powerpoint/2010/main" val="113402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b="1" i="1" u="sng" dirty="0" smtClean="0"/>
              <a:t>Study Objectives</a:t>
            </a:r>
            <a:endParaRPr lang="en-US" sz="3600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87680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i="1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Test the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CHym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model performance with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different datasets in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humid and arid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regions</a:t>
            </a:r>
          </a:p>
          <a:p>
            <a:pPr marL="0" indent="0">
              <a:lnSpc>
                <a:spcPct val="150000"/>
              </a:lnSpc>
              <a:buNone/>
            </a:pP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Identify the typical simulated values and seasonal behavior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Look at the response of the simulated discharge and different ENSO phases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i="1" dirty="0" smtClean="0"/>
          </a:p>
          <a:p>
            <a:pPr>
              <a:lnSpc>
                <a:spcPct val="150000"/>
              </a:lnSpc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655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i="1" dirty="0" smtClean="0"/>
              <a:t>Case (1): Tropical South America</a:t>
            </a:r>
            <a:endParaRPr lang="en-US" sz="4400" b="1" i="1" dirty="0"/>
          </a:p>
        </p:txBody>
      </p:sp>
    </p:spTree>
    <p:extLst>
      <p:ext uri="{BB962C8B-B14F-4D97-AF65-F5344CB8AC3E}">
        <p14:creationId xmlns:p14="http://schemas.microsoft.com/office/powerpoint/2010/main" val="283858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/>
          <p:nvPr/>
        </p:nvPicPr>
        <p:blipFill>
          <a:blip r:embed="rId2"/>
          <a:stretch/>
        </p:blipFill>
        <p:spPr>
          <a:xfrm>
            <a:off x="4401583" y="248858"/>
            <a:ext cx="4888145" cy="2239723"/>
          </a:xfrm>
          <a:prstGeom prst="rect">
            <a:avLst/>
          </a:prstGeom>
          <a:ln>
            <a:noFill/>
          </a:ln>
        </p:spPr>
      </p:pic>
      <p:pic>
        <p:nvPicPr>
          <p:cNvPr id="40" name="Picture 39"/>
          <p:cNvPicPr/>
          <p:nvPr/>
        </p:nvPicPr>
        <p:blipFill>
          <a:blip r:embed="rId3"/>
          <a:stretch/>
        </p:blipFill>
        <p:spPr>
          <a:xfrm>
            <a:off x="4401583" y="2405629"/>
            <a:ext cx="4810752" cy="2186816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4"/>
          <a:stretch/>
        </p:blipFill>
        <p:spPr>
          <a:xfrm>
            <a:off x="4381337" y="4581667"/>
            <a:ext cx="4802915" cy="2200533"/>
          </a:xfrm>
          <a:prstGeom prst="rect">
            <a:avLst/>
          </a:prstGeom>
          <a:ln>
            <a:noFill/>
          </a:ln>
        </p:spPr>
      </p:pic>
      <p:pic>
        <p:nvPicPr>
          <p:cNvPr id="42" name="Picture 41"/>
          <p:cNvPicPr/>
          <p:nvPr/>
        </p:nvPicPr>
        <p:blipFill>
          <a:blip r:embed="rId5"/>
          <a:stretch/>
        </p:blipFill>
        <p:spPr>
          <a:xfrm>
            <a:off x="22533" y="82954"/>
            <a:ext cx="4546899" cy="3152203"/>
          </a:xfrm>
          <a:prstGeom prst="rect">
            <a:avLst/>
          </a:prstGeom>
          <a:ln>
            <a:noFill/>
          </a:ln>
        </p:spPr>
      </p:pic>
      <p:pic>
        <p:nvPicPr>
          <p:cNvPr id="43" name="Picture 42"/>
          <p:cNvPicPr/>
          <p:nvPr/>
        </p:nvPicPr>
        <p:blipFill>
          <a:blip r:embed="rId6"/>
          <a:stretch/>
        </p:blipFill>
        <p:spPr>
          <a:xfrm>
            <a:off x="2070988" y="3318110"/>
            <a:ext cx="2325044" cy="3454294"/>
          </a:xfrm>
          <a:prstGeom prst="rect">
            <a:avLst/>
          </a:prstGeom>
          <a:ln>
            <a:noFill/>
          </a:ln>
        </p:spPr>
      </p:pic>
      <p:sp>
        <p:nvSpPr>
          <p:cNvPr id="44" name="TextShape 1"/>
          <p:cNvSpPr txBox="1"/>
          <p:nvPr/>
        </p:nvSpPr>
        <p:spPr>
          <a:xfrm>
            <a:off x="0" y="3649919"/>
            <a:ext cx="2070988" cy="2502624"/>
          </a:xfrm>
          <a:prstGeom prst="rect">
            <a:avLst/>
          </a:prstGeom>
          <a:noFill/>
          <a:ln>
            <a:noFill/>
          </a:ln>
        </p:spPr>
        <p:txBody>
          <a:bodyPr lIns="81631" tIns="40816" rIns="81631" bIns="40816"/>
          <a:lstStyle/>
          <a:p>
            <a:pPr defTabSz="829366"/>
            <a:r>
              <a:rPr lang="en-US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Atrato River</a:t>
            </a: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</a:t>
            </a:r>
          </a:p>
          <a:p>
            <a:pPr defTabSz="829366"/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r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Country: Colombia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r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Area : ~ 38000 km</a:t>
            </a:r>
            <a:r>
              <a:rPr lang="en-US" sz="1300" spc="-1" baseline="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r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Length: ~ 750 km.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r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 one of the rainiest places in the Americas.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CHyM:</a:t>
            </a:r>
          </a:p>
          <a:p>
            <a:pPr defTabSz="829366"/>
            <a:r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Area : 34147.2 km</a:t>
            </a:r>
            <a:r>
              <a:rPr lang="en-US" sz="1300" spc="-1" baseline="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r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DEM: NASA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3155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/>
          <p:nvPr/>
        </p:nvPicPr>
        <p:blipFill>
          <a:blip r:embed="rId2"/>
          <a:stretch/>
        </p:blipFill>
        <p:spPr>
          <a:xfrm>
            <a:off x="-165887" y="82953"/>
            <a:ext cx="7253355" cy="3310270"/>
          </a:xfrm>
          <a:prstGeom prst="rect">
            <a:avLst/>
          </a:prstGeom>
          <a:ln>
            <a:noFill/>
          </a:ln>
        </p:spPr>
      </p:pic>
      <p:pic>
        <p:nvPicPr>
          <p:cNvPr id="46" name="Picture 45"/>
          <p:cNvPicPr/>
          <p:nvPr/>
        </p:nvPicPr>
        <p:blipFill>
          <a:blip r:embed="rId3"/>
          <a:stretch/>
        </p:blipFill>
        <p:spPr>
          <a:xfrm>
            <a:off x="-165888" y="3235156"/>
            <a:ext cx="7299072" cy="3318108"/>
          </a:xfrm>
          <a:prstGeom prst="rect">
            <a:avLst/>
          </a:prstGeom>
          <a:ln>
            <a:noFill/>
          </a:ln>
        </p:spPr>
      </p:pic>
      <p:sp>
        <p:nvSpPr>
          <p:cNvPr id="47" name="TextShape 1"/>
          <p:cNvSpPr txBox="1"/>
          <p:nvPr/>
        </p:nvSpPr>
        <p:spPr>
          <a:xfrm>
            <a:off x="7087467" y="248858"/>
            <a:ext cx="1824768" cy="2636198"/>
          </a:xfrm>
          <a:prstGeom prst="rect">
            <a:avLst/>
          </a:prstGeom>
          <a:noFill/>
          <a:ln>
            <a:noFill/>
          </a:ln>
        </p:spPr>
        <p:txBody>
          <a:bodyPr lIns="81631" tIns="40816" rIns="81631" bIns="40816"/>
          <a:lstStyle/>
          <a:p>
            <a:pPr defTabSz="829366"/>
            <a:r>
              <a:rPr lang="en-US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Rainfall: TRMM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Precipitation rarely exceeds 60 mm/day.</a:t>
            </a:r>
          </a:p>
          <a:p>
            <a:pPr defTabSz="829366"/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Discharge peaks exceed 4000 m</a:t>
            </a:r>
            <a:r>
              <a:rPr lang="en-US" spc="-1" baseline="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3</a:t>
            </a: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/s.</a:t>
            </a:r>
          </a:p>
          <a:p>
            <a:pPr defTabSz="829366"/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8" name="TextShape 2"/>
          <p:cNvSpPr txBox="1"/>
          <p:nvPr/>
        </p:nvSpPr>
        <p:spPr>
          <a:xfrm>
            <a:off x="7050240" y="3993202"/>
            <a:ext cx="1824768" cy="2636198"/>
          </a:xfrm>
          <a:prstGeom prst="rect">
            <a:avLst/>
          </a:prstGeom>
          <a:noFill/>
          <a:ln>
            <a:noFill/>
          </a:ln>
        </p:spPr>
        <p:txBody>
          <a:bodyPr lIns="81631" tIns="40816" rIns="81631" bIns="40816"/>
          <a:lstStyle/>
          <a:p>
            <a:pPr defTabSz="829366"/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Rainfall: ERAIN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Precipitation can  exceed 80 mm/day.</a:t>
            </a:r>
          </a:p>
          <a:p>
            <a:pPr defTabSz="829366"/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Discharge can be as high as 30000 m</a:t>
            </a:r>
            <a:r>
              <a:rPr lang="en-US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3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/s !.</a:t>
            </a:r>
          </a:p>
          <a:p>
            <a:pPr defTabSz="829366"/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9" name="TextShape 3"/>
          <p:cNvSpPr txBox="1"/>
          <p:nvPr/>
        </p:nvSpPr>
        <p:spPr>
          <a:xfrm>
            <a:off x="7087468" y="2885056"/>
            <a:ext cx="1787541" cy="778580"/>
          </a:xfrm>
          <a:prstGeom prst="rect">
            <a:avLst/>
          </a:prstGeom>
          <a:noFill/>
          <a:ln>
            <a:noFill/>
          </a:ln>
        </p:spPr>
        <p:txBody>
          <a:bodyPr lIns="81631" tIns="40816" rIns="81631" bIns="40816"/>
          <a:lstStyle/>
          <a:p>
            <a:pPr defTabSz="829366"/>
            <a:r>
              <a:rPr lang="en-US" b="1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Notice the differences in the  axes!</a:t>
            </a:r>
          </a:p>
        </p:txBody>
      </p:sp>
    </p:spTree>
    <p:extLst>
      <p:ext uri="{BB962C8B-B14F-4D97-AF65-F5344CB8AC3E}">
        <p14:creationId xmlns:p14="http://schemas.microsoft.com/office/powerpoint/2010/main" val="37924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/>
          <p:nvPr/>
        </p:nvPicPr>
        <p:blipFill>
          <a:blip r:embed="rId2"/>
          <a:stretch/>
        </p:blipFill>
        <p:spPr>
          <a:xfrm>
            <a:off x="322944" y="0"/>
            <a:ext cx="8211456" cy="3534372"/>
          </a:xfrm>
          <a:prstGeom prst="rect">
            <a:avLst/>
          </a:prstGeom>
          <a:ln>
            <a:noFill/>
          </a:ln>
        </p:spPr>
      </p:pic>
      <p:sp>
        <p:nvSpPr>
          <p:cNvPr id="55" name="TextShape 3"/>
          <p:cNvSpPr txBox="1"/>
          <p:nvPr/>
        </p:nvSpPr>
        <p:spPr>
          <a:xfrm>
            <a:off x="5638800" y="3898777"/>
            <a:ext cx="3234816" cy="2195308"/>
          </a:xfrm>
          <a:prstGeom prst="rect">
            <a:avLst/>
          </a:prstGeom>
          <a:noFill/>
          <a:ln>
            <a:noFill/>
          </a:ln>
        </p:spPr>
        <p:txBody>
          <a:bodyPr lIns="81631" tIns="40816" rIns="81631" bIns="40816"/>
          <a:lstStyle/>
          <a:p>
            <a:pPr defTabSz="829366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Precipitation event started around 18UTC on the 12</a:t>
            </a:r>
            <a:r>
              <a:rPr lang="en-US" spc="-1" baseline="101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</a:t>
            </a:r>
          </a:p>
          <a:p>
            <a:pPr defTabSz="829366"/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Peak precipitation at 00UTC on the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13th. 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366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Peak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discharge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at 12UTC on the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14th 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(~ 36 hours after peak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precip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.).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34371"/>
            <a:ext cx="2284863" cy="3323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534371"/>
            <a:ext cx="2336289" cy="332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1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 smtClean="0"/>
              <a:t>Case (2): Central America</a:t>
            </a:r>
            <a:endParaRPr lang="en-US" sz="4400" b="1" i="1" dirty="0"/>
          </a:p>
        </p:txBody>
      </p:sp>
    </p:spTree>
    <p:extLst>
      <p:ext uri="{BB962C8B-B14F-4D97-AF65-F5344CB8AC3E}">
        <p14:creationId xmlns:p14="http://schemas.microsoft.com/office/powerpoint/2010/main" val="236031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3791121" y="299533"/>
            <a:ext cx="5711443" cy="627546"/>
          </a:xfrm>
        </p:spPr>
        <p:txBody>
          <a:bodyPr anchor="t"/>
          <a:lstStyle/>
          <a:p>
            <a:pPr lvl="0" algn="ctr"/>
            <a:r>
              <a:rPr lang="en-US" sz="3000">
                <a:solidFill>
                  <a:srgbClr val="000000"/>
                </a:solidFill>
                <a:latin typeface="Nimbus Sans L" pitchFamily="18"/>
              </a:rPr>
              <a:t>Motagua Basin (Guatemala)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83" y="439431"/>
            <a:ext cx="3564802" cy="19304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5228574" y="1072768"/>
            <a:ext cx="4023360" cy="5470273"/>
          </a:xfrm>
        </p:spPr>
        <p:txBody>
          <a:bodyPr anchor="t">
            <a:normAutofit lnSpcReduction="10000"/>
          </a:bodyPr>
          <a:lstStyle/>
          <a:p>
            <a:pPr marL="0" lvl="0" indent="0">
              <a:buNone/>
            </a:pPr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Actual area 15 132 km2</a:t>
            </a:r>
          </a:p>
          <a:p>
            <a:pPr marL="0" lvl="0" indent="0">
              <a:buNone/>
            </a:pPr>
            <a:r>
              <a:rPr lang="en-US" sz="1900" dirty="0" err="1">
                <a:solidFill>
                  <a:srgbClr val="000000"/>
                </a:solidFill>
                <a:latin typeface="Nimbus Sans L" pitchFamily="18"/>
              </a:rPr>
              <a:t>CHyM</a:t>
            </a:r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 </a:t>
            </a:r>
            <a:r>
              <a:rPr lang="en-US" sz="1900" dirty="0" smtClean="0">
                <a:solidFill>
                  <a:srgbClr val="000000"/>
                </a:solidFill>
                <a:latin typeface="Nimbus Sans L" pitchFamily="18"/>
              </a:rPr>
              <a:t>calculated </a:t>
            </a:r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area 15 369 km2</a:t>
            </a:r>
          </a:p>
          <a:p>
            <a:pPr marL="0" lvl="0" indent="0">
              <a:buNone/>
            </a:pPr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Domain: Central America</a:t>
            </a:r>
          </a:p>
          <a:p>
            <a:pPr marL="0" lvl="0" indent="0">
              <a:buNone/>
            </a:pPr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-91.50, 14.00 to -87.47, 16.68</a:t>
            </a:r>
          </a:p>
          <a:p>
            <a:pPr marL="0" lvl="0" indent="0">
              <a:buNone/>
            </a:pPr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250 x 150 cells (435 x 298.2 km2)</a:t>
            </a:r>
          </a:p>
          <a:p>
            <a:pPr marL="0" lvl="0" indent="0">
              <a:buNone/>
            </a:pPr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Resolution 0.018 </a:t>
            </a:r>
            <a:r>
              <a:rPr lang="en-US" sz="1900" dirty="0" err="1">
                <a:solidFill>
                  <a:srgbClr val="000000"/>
                </a:solidFill>
                <a:latin typeface="Nimbus Sans L" pitchFamily="18"/>
              </a:rPr>
              <a:t>deg</a:t>
            </a:r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 (1971 m)</a:t>
            </a:r>
          </a:p>
          <a:p>
            <a:pPr marL="0" lvl="0" indent="0">
              <a:buNone/>
            </a:pPr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Years Simulated:</a:t>
            </a:r>
          </a:p>
          <a:p>
            <a:pPr lvl="0"/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	2000(strong La Niña)</a:t>
            </a:r>
          </a:p>
          <a:p>
            <a:pPr lvl="0"/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	2013 (Neutral)</a:t>
            </a:r>
          </a:p>
          <a:p>
            <a:pPr lvl="0"/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	2015(strong El Niño)</a:t>
            </a:r>
          </a:p>
          <a:p>
            <a:pPr marL="0" lvl="0" indent="0">
              <a:buNone/>
            </a:pPr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Data Sources:</a:t>
            </a:r>
          </a:p>
          <a:p>
            <a:pPr lvl="0"/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	</a:t>
            </a:r>
            <a:r>
              <a:rPr lang="en-US" sz="1900" dirty="0" err="1">
                <a:solidFill>
                  <a:srgbClr val="000000"/>
                </a:solidFill>
                <a:latin typeface="Nimbus Sans L" pitchFamily="18"/>
              </a:rPr>
              <a:t>HydroSheeds</a:t>
            </a:r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 DEM</a:t>
            </a:r>
          </a:p>
          <a:p>
            <a:pPr lvl="0"/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	TRMM Precipitation</a:t>
            </a:r>
          </a:p>
          <a:p>
            <a:pPr lvl="0"/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	ERA dataset Temperatures</a:t>
            </a:r>
          </a:p>
          <a:p>
            <a:pPr marL="0" lvl="0" indent="0">
              <a:buNone/>
            </a:pPr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Spin-up time of 1 month</a:t>
            </a:r>
          </a:p>
          <a:p>
            <a:pPr marL="0" lvl="0" indent="0">
              <a:buNone/>
            </a:pPr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Default values for </a:t>
            </a:r>
            <a:r>
              <a:rPr lang="en-US" sz="1900" dirty="0" err="1">
                <a:solidFill>
                  <a:srgbClr val="000000"/>
                </a:solidFill>
                <a:latin typeface="Nimbus Sans L" pitchFamily="18"/>
              </a:rPr>
              <a:t>cpar</a:t>
            </a:r>
            <a:r>
              <a:rPr lang="en-US" sz="1900" dirty="0">
                <a:solidFill>
                  <a:srgbClr val="000000"/>
                </a:solidFill>
                <a:latin typeface="Nimbus Sans L" pitchFamily="18"/>
              </a:rPr>
              <a:t>!</a:t>
            </a:r>
          </a:p>
          <a:p>
            <a:pPr lvl="0"/>
            <a:endParaRPr lang="en-US" sz="3400" dirty="0">
              <a:solidFill>
                <a:srgbClr val="000000"/>
              </a:solidFill>
              <a:latin typeface="Nimbus Sans L" pitchFamily="18"/>
            </a:endParaRPr>
          </a:p>
          <a:p>
            <a:pPr lvl="0"/>
            <a:endParaRPr lang="en-US" sz="3400" dirty="0">
              <a:solidFill>
                <a:srgbClr val="000000"/>
              </a:solidFill>
              <a:latin typeface="Nimbus Sans L" pitchFamily="18"/>
            </a:endParaRPr>
          </a:p>
          <a:p>
            <a:pPr lvl="0"/>
            <a:endParaRPr lang="en-US" sz="3400" dirty="0">
              <a:solidFill>
                <a:srgbClr val="000000"/>
              </a:solidFill>
              <a:latin typeface="Nimbus Sans L" pitchFamily="1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82" y="2369845"/>
            <a:ext cx="3204203" cy="231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82" y="4659656"/>
            <a:ext cx="3204203" cy="2239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68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735" y="2373457"/>
            <a:ext cx="4455915" cy="214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527" y="4235824"/>
            <a:ext cx="4581911" cy="2342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663" y="57703"/>
            <a:ext cx="4389987" cy="2315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32" y="3619246"/>
            <a:ext cx="4433495" cy="320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98" y="50929"/>
            <a:ext cx="4548818" cy="3229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47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161</TotalTime>
  <Words>359</Words>
  <Application>Microsoft Office PowerPoint</Application>
  <PresentationFormat>On-screen Show (4:3)</PresentationFormat>
  <Paragraphs>88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Clarity</vt:lpstr>
      <vt:lpstr>Office Theme</vt:lpstr>
      <vt:lpstr>CHym performance under different regions</vt:lpstr>
      <vt:lpstr>Study Objectives</vt:lpstr>
      <vt:lpstr>Case (1): Tropical South America</vt:lpstr>
      <vt:lpstr>PowerPoint Presentation</vt:lpstr>
      <vt:lpstr>PowerPoint Presentation</vt:lpstr>
      <vt:lpstr>PowerPoint Presentation</vt:lpstr>
      <vt:lpstr>Case (2): Central America</vt:lpstr>
      <vt:lpstr>Motagua Basin (Guatemala)</vt:lpstr>
      <vt:lpstr>PowerPoint Presentation</vt:lpstr>
      <vt:lpstr>PowerPoint Presentation</vt:lpstr>
      <vt:lpstr>Case (3): Egypt - Flood 2010</vt:lpstr>
      <vt:lpstr>PowerPoint Presentation</vt:lpstr>
      <vt:lpstr>PowerPoint Presentation</vt:lpstr>
      <vt:lpstr>PowerPoint Presentation</vt:lpstr>
      <vt:lpstr>PowerPoint Presentation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CHYM PERFORMANCE UNDER DIFFERENT REGIONS</dc:title>
  <dc:creator>yassmina</dc:creator>
  <cp:lastModifiedBy>yassmina</cp:lastModifiedBy>
  <cp:revision>48</cp:revision>
  <dcterms:created xsi:type="dcterms:W3CDTF">2017-06-22T14:34:06Z</dcterms:created>
  <dcterms:modified xsi:type="dcterms:W3CDTF">2017-06-23T07:02:47Z</dcterms:modified>
</cp:coreProperties>
</file>