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514" r:id="rId2"/>
    <p:sldId id="517" r:id="rId3"/>
    <p:sldId id="478" r:id="rId4"/>
    <p:sldId id="480" r:id="rId5"/>
    <p:sldId id="481" r:id="rId6"/>
    <p:sldId id="289" r:id="rId7"/>
    <p:sldId id="487" r:id="rId8"/>
    <p:sldId id="512" r:id="rId9"/>
    <p:sldId id="367" r:id="rId10"/>
    <p:sldId id="515" r:id="rId11"/>
    <p:sldId id="516" r:id="rId12"/>
    <p:sldId id="482" r:id="rId1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9" autoAdjust="0"/>
    <p:restoredTop sz="98807" autoAdjust="0"/>
  </p:normalViewPr>
  <p:slideViewPr>
    <p:cSldViewPr snapToGrid="0" snapToObjects="1">
      <p:cViewPr>
        <p:scale>
          <a:sx n="63" d="100"/>
          <a:sy n="63" d="100"/>
        </p:scale>
        <p:origin x="-302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DA774-B757-B944-93BC-3CE49FC1FC59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67C2-04D1-9143-86F2-CA6CE2801E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400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zh-CN" sz="2800" dirty="0" smtClean="0"/>
              <a:t>Observation</a:t>
            </a:r>
            <a:r>
              <a:rPr kumimoji="1" lang="zh-CN" altLang="en-US" sz="2800" dirty="0" smtClean="0"/>
              <a:t> 为观测站点数据，</a:t>
            </a:r>
            <a:r>
              <a:rPr kumimoji="1" lang="en-US" altLang="zh-CN" sz="2800" dirty="0" err="1" smtClean="0"/>
              <a:t>itp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cas</a:t>
            </a:r>
            <a:r>
              <a:rPr kumimoji="1" lang="zh-CN" altLang="en-US" sz="2800" dirty="0" smtClean="0"/>
              <a:t> 为青藏所卫星遥感数据，</a:t>
            </a:r>
            <a:r>
              <a:rPr kumimoji="1" lang="en-US" altLang="zh-CN" sz="2800" dirty="0" smtClean="0"/>
              <a:t>simulation</a:t>
            </a:r>
            <a:r>
              <a:rPr kumimoji="1" lang="zh-CN" altLang="en-US" sz="2800" dirty="0" smtClean="0"/>
              <a:t> 为区域气候模式模拟的结果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（</a:t>
            </a:r>
            <a:r>
              <a:rPr kumimoji="1" lang="en-US" altLang="zh-CN" sz="2800" dirty="0" smtClean="0"/>
              <a:t>1</a:t>
            </a:r>
            <a:r>
              <a:rPr kumimoji="1" lang="zh-CN" altLang="en-US" sz="2800" dirty="0" smtClean="0"/>
              <a:t>）对于整个黑河流域来说，区域气候模式模拟能够较好模拟出观测候随时间的演变，并且与观测相关系数为</a:t>
            </a:r>
            <a:r>
              <a:rPr kumimoji="1" lang="en-US" altLang="zh-CN" sz="2800" dirty="0" smtClean="0"/>
              <a:t>0.93</a:t>
            </a:r>
            <a:r>
              <a:rPr kumimoji="1" lang="zh-CN" altLang="en-US" sz="2800" dirty="0" smtClean="0"/>
              <a:t>，通过</a:t>
            </a:r>
            <a:r>
              <a:rPr kumimoji="1" lang="en-US" altLang="zh-CN" sz="2800" dirty="0" smtClean="0"/>
              <a:t>99%</a:t>
            </a:r>
            <a:r>
              <a:rPr kumimoji="1" lang="zh-CN" altLang="en-US" sz="2800" dirty="0" smtClean="0"/>
              <a:t>置信度检验</a:t>
            </a:r>
            <a:endParaRPr kumimoji="1" lang="en-US" altLang="zh-CN" sz="2800" dirty="0" smtClean="0"/>
          </a:p>
          <a:p>
            <a:r>
              <a:rPr kumimoji="1" lang="zh-CN" altLang="zh-CN" sz="2800" dirty="0" smtClean="0"/>
              <a:t>（</a:t>
            </a:r>
            <a:r>
              <a:rPr kumimoji="1" lang="en-US" altLang="zh-CN" sz="2800" dirty="0" smtClean="0"/>
              <a:t>2</a:t>
            </a:r>
            <a:r>
              <a:rPr kumimoji="1" lang="zh-CN" altLang="en-US" sz="2800" dirty="0" smtClean="0"/>
              <a:t>）对于黑河流域来说，降水主要来源于上游地区占黑河流域降水</a:t>
            </a:r>
            <a:r>
              <a:rPr kumimoji="1" lang="en-US" altLang="zh-CN" sz="2800" dirty="0" smtClean="0"/>
              <a:t>70-80%</a:t>
            </a:r>
            <a:r>
              <a:rPr kumimoji="1" lang="zh-CN" altLang="en-US" sz="2800" dirty="0" smtClean="0"/>
              <a:t>，中游降水次之，降水最少地区为下游地区</a:t>
            </a:r>
            <a:endParaRPr kumimoji="1" lang="en-US" altLang="zh-CN" sz="28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2800" dirty="0" smtClean="0"/>
              <a:t>（</a:t>
            </a:r>
            <a:r>
              <a:rPr kumimoji="1" lang="en-US" altLang="zh-CN" sz="2800" dirty="0" smtClean="0"/>
              <a:t>3</a:t>
            </a:r>
            <a:r>
              <a:rPr kumimoji="1" lang="zh-CN" altLang="en-US" sz="2800" dirty="0" smtClean="0"/>
              <a:t>）对于上中下游地区候降水来说，区域气候模式模拟的候降水强度与观测非常接近，能够较好模拟出候降水随时间演变，并与观测相关系数分别为</a:t>
            </a:r>
            <a:r>
              <a:rPr kumimoji="1" lang="en-US" altLang="zh-CN" sz="2800" dirty="0" smtClean="0"/>
              <a:t>0.95</a:t>
            </a:r>
            <a:r>
              <a:rPr kumimoji="1" lang="zh-CN" altLang="en-US" sz="2800" dirty="0" smtClean="0"/>
              <a:t>，</a:t>
            </a:r>
            <a:r>
              <a:rPr kumimoji="1" lang="en-US" altLang="zh-CN" sz="2800" dirty="0" smtClean="0"/>
              <a:t>0.74</a:t>
            </a:r>
            <a:r>
              <a:rPr kumimoji="1" lang="zh-CN" altLang="en-US" sz="2800" dirty="0" smtClean="0"/>
              <a:t>，</a:t>
            </a:r>
            <a:r>
              <a:rPr kumimoji="1" lang="en-US" altLang="zh-CN" sz="2800" dirty="0" smtClean="0"/>
              <a:t>0</a:t>
            </a:r>
            <a:r>
              <a:rPr kumimoji="1" lang="zh-CN" altLang="en-US" sz="2800" dirty="0" smtClean="0"/>
              <a:t>.</a:t>
            </a:r>
            <a:r>
              <a:rPr kumimoji="1" lang="en-US" altLang="zh-CN" sz="2800" dirty="0" smtClean="0"/>
              <a:t>80</a:t>
            </a:r>
            <a:r>
              <a:rPr kumimoji="1" lang="zh-CN" altLang="en-US" sz="2800" dirty="0" smtClean="0"/>
              <a:t>，都通过</a:t>
            </a:r>
            <a:r>
              <a:rPr kumimoji="1" lang="en-US" altLang="zh-CN" sz="2800" dirty="0" smtClean="0"/>
              <a:t>99%</a:t>
            </a:r>
            <a:r>
              <a:rPr kumimoji="1" lang="zh-CN" altLang="en-US" sz="2800" dirty="0" smtClean="0"/>
              <a:t>置信度检验</a:t>
            </a:r>
            <a:endParaRPr kumimoji="1" lang="en-US" altLang="zh-CN" sz="2800" dirty="0" smtClean="0"/>
          </a:p>
          <a:p>
            <a:endParaRPr kumimoji="1" lang="zh-CN" altLang="en-US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1988F-367F-4542-823B-88A91F9707FE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84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559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168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24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648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39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22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12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98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89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335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846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EA57-AC62-4E47-BA43-25F56459DCBF}" type="datetimeFigureOut">
              <a:rPr kumimoji="1" lang="zh-CN" altLang="en-US" smtClean="0"/>
              <a:t>2017/6/23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E7A0-0B57-9747-B5D2-2452302593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4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 Integration of Eco-hydrological Process in </a:t>
            </a:r>
            <a:r>
              <a:rPr kumimoji="1" lang="en-US" altLang="zh-CN" dirty="0" err="1" smtClean="0"/>
              <a:t>Heihe</a:t>
            </a:r>
            <a:r>
              <a:rPr kumimoji="1" lang="en-US" altLang="zh-CN" dirty="0" smtClean="0"/>
              <a:t>  River Basin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err="1" smtClean="0"/>
              <a:t>Xiong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Zhe</a:t>
            </a:r>
            <a:r>
              <a:rPr kumimoji="1" lang="en-US" altLang="zh-CN" dirty="0" smtClean="0"/>
              <a:t> Tian Zhan, Sun </a:t>
            </a:r>
            <a:r>
              <a:rPr kumimoji="1" lang="en-US" altLang="zh-CN" smtClean="0"/>
              <a:t>shanlei</a:t>
            </a:r>
            <a:endParaRPr kumimoji="1" lang="en-US" altLang="zh-CN" dirty="0" smtClean="0"/>
          </a:p>
          <a:p>
            <a:r>
              <a:rPr lang="en-US" altLang="zh-CN" dirty="0" smtClean="0"/>
              <a:t>Institute </a:t>
            </a:r>
            <a:r>
              <a:rPr lang="en-US" altLang="zh-CN" dirty="0"/>
              <a:t>of Atmospheric Physics (IAP), Chinese Academy of Sciences (CAS</a:t>
            </a:r>
            <a:r>
              <a:rPr lang="en-US" altLang="zh-CN" dirty="0" smtClean="0"/>
              <a:t>)</a:t>
            </a:r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978932" y="81297"/>
            <a:ext cx="41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Research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Programme</a:t>
            </a:r>
            <a:r>
              <a:rPr kumimoji="1" lang="en-US" altLang="zh-CN" dirty="0" smtClean="0">
                <a:solidFill>
                  <a:srgbClr val="FF0000"/>
                </a:solidFill>
              </a:rPr>
              <a:t>  of National Natural Science Foundation of China(2011-2018)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96" y="3258000"/>
            <a:ext cx="3841004" cy="3600000"/>
          </a:xfrm>
          <a:prstGeom prst="rect">
            <a:avLst/>
          </a:prstGeom>
        </p:spPr>
      </p:pic>
      <p:pic>
        <p:nvPicPr>
          <p:cNvPr id="5" name="图片 4" descr="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85" y="-120936"/>
            <a:ext cx="3420000" cy="3420000"/>
          </a:xfrm>
          <a:prstGeom prst="rect">
            <a:avLst/>
          </a:prstGeom>
        </p:spPr>
      </p:pic>
      <p:pic>
        <p:nvPicPr>
          <p:cNvPr id="7" name="图片 6" descr="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" y="3258000"/>
            <a:ext cx="3504038" cy="342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3624" y="745763"/>
            <a:ext cx="462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/>
              <a:t>Static field in </a:t>
            </a:r>
            <a:r>
              <a:rPr kumimoji="1" lang="en-US" altLang="zh-CN" sz="3600" dirty="0" err="1" smtClean="0"/>
              <a:t>ChyModel</a:t>
            </a:r>
            <a:endParaRPr kumimoji="1"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511074" y="1840859"/>
            <a:ext cx="3829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Input data: TRMM</a:t>
            </a:r>
          </a:p>
          <a:p>
            <a:r>
              <a:rPr kumimoji="1" lang="en-US" altLang="zh-CN" sz="2800" dirty="0" smtClean="0"/>
              <a:t>periold:2010-01-2010-12</a:t>
            </a:r>
          </a:p>
        </p:txBody>
      </p:sp>
    </p:spTree>
    <p:extLst>
      <p:ext uri="{BB962C8B-B14F-4D97-AF65-F5344CB8AC3E}">
        <p14:creationId xmlns:p14="http://schemas.microsoft.com/office/powerpoint/2010/main" val="3725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" y="471355"/>
            <a:ext cx="3729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/>
              <a:t>Rainy seasonal mean precipitation, </a:t>
            </a:r>
          </a:p>
          <a:p>
            <a:pPr algn="ctr"/>
            <a:r>
              <a:rPr kumimoji="1" lang="en-US" altLang="zh-CN" sz="3200" dirty="0" smtClean="0"/>
              <a:t>temperature </a:t>
            </a:r>
          </a:p>
          <a:p>
            <a:pPr algn="ctr"/>
            <a:r>
              <a:rPr kumimoji="1" lang="en-US" altLang="zh-CN" sz="3200" dirty="0" smtClean="0"/>
              <a:t> discharge</a:t>
            </a:r>
          </a:p>
          <a:p>
            <a:pPr algn="ctr"/>
            <a:r>
              <a:rPr kumimoji="1" lang="zh-CN" altLang="zh-CN" sz="3200" dirty="0" smtClean="0"/>
              <a:t>(</a:t>
            </a:r>
            <a:r>
              <a:rPr kumimoji="1" lang="en-US" altLang="zh-CN" sz="3200" dirty="0" smtClean="0"/>
              <a:t>May-Sept.)</a:t>
            </a:r>
            <a:endParaRPr kumimoji="1" lang="zh-CN" altLang="en-US" sz="3200" dirty="0"/>
          </a:p>
        </p:txBody>
      </p:sp>
      <p:pic>
        <p:nvPicPr>
          <p:cNvPr id="6" name="图片 5" descr="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00" y="18000"/>
            <a:ext cx="4560000" cy="3420000"/>
          </a:xfrm>
          <a:prstGeom prst="rect">
            <a:avLst/>
          </a:prstGeom>
        </p:spPr>
      </p:pic>
      <p:pic>
        <p:nvPicPr>
          <p:cNvPr id="7" name="图片 6" descr="disch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0" y="3438000"/>
            <a:ext cx="4560000" cy="3420000"/>
          </a:xfrm>
          <a:prstGeom prst="rect">
            <a:avLst/>
          </a:prstGeom>
        </p:spPr>
      </p:pic>
      <p:pic>
        <p:nvPicPr>
          <p:cNvPr id="8" name="图片 7" descr="te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8000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Introduce Integration </a:t>
            </a:r>
            <a:r>
              <a:rPr kumimoji="1" lang="en-US" altLang="zh-CN" dirty="0"/>
              <a:t>of Eco-hydrological Process in </a:t>
            </a:r>
            <a:r>
              <a:rPr kumimoji="1" lang="en-US" altLang="zh-CN" dirty="0" err="1"/>
              <a:t>Heihe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River </a:t>
            </a:r>
            <a:r>
              <a:rPr kumimoji="1" lang="en-US" altLang="zh-CN" dirty="0" smtClean="0"/>
              <a:t>Basin</a:t>
            </a:r>
          </a:p>
          <a:p>
            <a:r>
              <a:rPr kumimoji="1" lang="en-US" altLang="zh-CN" dirty="0">
                <a:ea typeface="Heiti SC Light"/>
                <a:cs typeface="Heiti SC Light"/>
              </a:rPr>
              <a:t>Dynamic</a:t>
            </a:r>
            <a:r>
              <a:rPr kumimoji="1" lang="zh-CN" altLang="en-US" dirty="0">
                <a:ea typeface="Heiti SC Light"/>
                <a:cs typeface="Heiti SC Light"/>
              </a:rPr>
              <a:t> </a:t>
            </a:r>
            <a:r>
              <a:rPr kumimoji="1" lang="en-US" altLang="zh-CN" dirty="0">
                <a:ea typeface="Heiti SC Light"/>
                <a:cs typeface="Heiti SC Light"/>
              </a:rPr>
              <a:t>downscaling</a:t>
            </a:r>
            <a:r>
              <a:rPr kumimoji="1" lang="zh-CN" altLang="en-US" dirty="0">
                <a:ea typeface="Heiti SC Light"/>
                <a:cs typeface="Heiti SC Light"/>
              </a:rPr>
              <a:t> </a:t>
            </a:r>
            <a:r>
              <a:rPr kumimoji="1" lang="en-US" altLang="zh-CN" dirty="0">
                <a:ea typeface="Heiti SC Light"/>
                <a:cs typeface="Heiti SC Light"/>
              </a:rPr>
              <a:t>by</a:t>
            </a:r>
            <a:r>
              <a:rPr kumimoji="1" lang="zh-CN" altLang="en-US" dirty="0">
                <a:ea typeface="Heiti SC Light"/>
                <a:cs typeface="Heiti SC Light"/>
              </a:rPr>
              <a:t> </a:t>
            </a:r>
            <a:r>
              <a:rPr kumimoji="1" lang="en-US" altLang="zh-CN" dirty="0">
                <a:ea typeface="Heiti SC Light"/>
                <a:cs typeface="Heiti SC Light"/>
              </a:rPr>
              <a:t>high</a:t>
            </a:r>
            <a:r>
              <a:rPr kumimoji="1" lang="zh-CN" altLang="en-US" dirty="0">
                <a:ea typeface="Heiti SC Light"/>
                <a:cs typeface="Heiti SC Light"/>
              </a:rPr>
              <a:t> </a:t>
            </a:r>
            <a:r>
              <a:rPr kumimoji="1" lang="en-US" altLang="zh-CN" dirty="0">
                <a:ea typeface="Heiti SC Light"/>
                <a:cs typeface="Heiti SC Light"/>
              </a:rPr>
              <a:t>resolution</a:t>
            </a:r>
            <a:r>
              <a:rPr kumimoji="1" lang="zh-CN" altLang="en-US" dirty="0">
                <a:ea typeface="Heiti SC Light"/>
                <a:cs typeface="Heiti SC Light"/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en-US" altLang="zh-CN" dirty="0"/>
              <a:t>egional </a:t>
            </a:r>
            <a:r>
              <a:rPr lang="en-US" altLang="zh-CN" dirty="0">
                <a:solidFill>
                  <a:srgbClr val="FF0000"/>
                </a:solidFill>
              </a:rPr>
              <a:t>I</a:t>
            </a:r>
            <a:r>
              <a:rPr lang="en-US" altLang="zh-CN" dirty="0"/>
              <a:t>ntegrated 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altLang="zh-CN" dirty="0"/>
              <a:t>nvironmental </a:t>
            </a:r>
            <a:r>
              <a:rPr lang="en-US" altLang="zh-CN" dirty="0">
                <a:solidFill>
                  <a:srgbClr val="FF0000"/>
                </a:solidFill>
              </a:rPr>
              <a:t>M</a:t>
            </a:r>
            <a:r>
              <a:rPr lang="en-US" altLang="zh-CN" dirty="0"/>
              <a:t>odel 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dirty="0"/>
              <a:t>ystem</a:t>
            </a:r>
            <a:r>
              <a:rPr lang="zh-CN" altLang="zh-CN" dirty="0"/>
              <a:t> </a:t>
            </a:r>
            <a:r>
              <a:rPr kumimoji="1" lang="zh-CN" altLang="zh-CN" dirty="0">
                <a:ea typeface="Heiti SC Light"/>
                <a:cs typeface="Heiti SC Light"/>
              </a:rPr>
              <a:t>(</a:t>
            </a:r>
            <a:r>
              <a:rPr kumimoji="1" lang="zh-CN" altLang="en-US" dirty="0">
                <a:ea typeface="Heiti SC Light"/>
                <a:cs typeface="Heiti SC Light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ea typeface="Heiti SC Light"/>
                <a:cs typeface="Heiti SC Light"/>
              </a:rPr>
              <a:t>RIEMS</a:t>
            </a:r>
            <a:r>
              <a:rPr kumimoji="1" lang="en-US" altLang="zh-CN" dirty="0" smtClean="0">
                <a:ea typeface="Heiti SC Light"/>
                <a:cs typeface="Heiti SC Light"/>
              </a:rPr>
              <a:t>) in </a:t>
            </a:r>
            <a:r>
              <a:rPr kumimoji="1" lang="en-US" altLang="zh-CN" dirty="0" err="1" smtClean="0">
                <a:ea typeface="Heiti SC Light"/>
                <a:cs typeface="Heiti SC Light"/>
              </a:rPr>
              <a:t>Heihe</a:t>
            </a:r>
            <a:r>
              <a:rPr kumimoji="1" lang="en-US" altLang="zh-CN" dirty="0" smtClean="0">
                <a:ea typeface="Heiti SC Light"/>
                <a:cs typeface="Heiti SC Light"/>
              </a:rPr>
              <a:t> River Basin</a:t>
            </a:r>
          </a:p>
          <a:p>
            <a:r>
              <a:rPr kumimoji="1" lang="en-US" altLang="zh-CN" dirty="0" smtClean="0">
                <a:ea typeface="Heiti SC Light"/>
                <a:cs typeface="Heiti SC Light"/>
              </a:rPr>
              <a:t>Preliminary result simulated by </a:t>
            </a:r>
            <a:r>
              <a:rPr kumimoji="1" lang="en-US" altLang="zh-CN" dirty="0" err="1" smtClean="0">
                <a:ea typeface="Heiti SC Light"/>
                <a:cs typeface="Heiti SC Light"/>
              </a:rPr>
              <a:t>Chymodel</a:t>
            </a:r>
            <a:r>
              <a:rPr kumimoji="1" lang="en-US" altLang="zh-CN" dirty="0" smtClean="0">
                <a:ea typeface="Heiti SC Light"/>
                <a:cs typeface="Heiti SC Light"/>
              </a:rPr>
              <a:t> in HRB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21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73"/>
            <a:ext cx="9144000" cy="63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2" name="Rectangle 4"/>
          <p:cNvSpPr>
            <a:spLocks noChangeArrowheads="1"/>
          </p:cNvSpPr>
          <p:nvPr/>
        </p:nvSpPr>
        <p:spPr bwMode="white">
          <a:xfrm>
            <a:off x="15678" y="716957"/>
            <a:ext cx="9144000" cy="209243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44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600" b="1" dirty="0" smtClean="0">
                <a:solidFill>
                  <a:srgbClr val="FFFF00"/>
                </a:solidFill>
              </a:rPr>
              <a:t>Simulation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of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high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resolution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of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future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climate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change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scenarios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and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assessment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of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uncertainty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in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the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HRB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3600" b="1" dirty="0" smtClean="0">
              <a:solidFill>
                <a:srgbClr val="FFE36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3600" b="1" dirty="0">
              <a:solidFill>
                <a:srgbClr val="FFE36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1803018" y="3436768"/>
            <a:ext cx="5331327" cy="1690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kumimoji="1" lang="en-US" altLang="zh-CN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Budget:</a:t>
            </a:r>
            <a:r>
              <a:rPr kumimoji="1" lang="zh-CN" altLang="en-US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4</a:t>
            </a:r>
            <a:r>
              <a:rPr kumimoji="1" lang="zh-CN" altLang="en-US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millions</a:t>
            </a:r>
            <a:r>
              <a:rPr kumimoji="1" lang="zh-CN" altLang="en-US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RMB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Period:</a:t>
            </a:r>
            <a:r>
              <a:rPr kumimoji="1" lang="zh-CN" altLang="en-US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3200" dirty="0" smtClean="0">
                <a:solidFill>
                  <a:srgbClr val="000066"/>
                </a:solidFill>
                <a:latin typeface="Heiti SC Light"/>
                <a:ea typeface="Heiti SC Light"/>
                <a:cs typeface="Heiti SC Light"/>
              </a:rPr>
              <a:t>2015-2018</a:t>
            </a:r>
          </a:p>
          <a:p>
            <a:pPr marL="0" indent="0">
              <a:buNone/>
            </a:pPr>
            <a:endParaRPr kumimoji="1" lang="en-US" altLang="zh-CN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kumimoji="1" lang="en-US" altLang="zh-CN" dirty="0" smtClean="0">
              <a:solidFill>
                <a:srgbClr val="000066"/>
              </a:solidFill>
            </a:endParaRPr>
          </a:p>
        </p:txBody>
      </p:sp>
      <p:pic>
        <p:nvPicPr>
          <p:cNvPr id="9" name="图片 8" descr="大气物理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733256"/>
            <a:ext cx="1074627" cy="1080000"/>
          </a:xfrm>
          <a:prstGeom prst="rect">
            <a:avLst/>
          </a:prstGeom>
        </p:spPr>
      </p:pic>
      <p:pic>
        <p:nvPicPr>
          <p:cNvPr id="10" name="图片 9" descr="地理所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768566"/>
            <a:ext cx="1094595" cy="1080000"/>
          </a:xfrm>
          <a:prstGeom prst="rect">
            <a:avLst/>
          </a:prstGeom>
        </p:spPr>
      </p:pic>
      <p:pic>
        <p:nvPicPr>
          <p:cNvPr id="11" name="图片 10" descr="兰州大学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778000"/>
            <a:ext cx="1080000" cy="1080000"/>
          </a:xfrm>
          <a:prstGeom prst="rect">
            <a:avLst/>
          </a:prstGeom>
        </p:spPr>
      </p:pic>
      <p:pic>
        <p:nvPicPr>
          <p:cNvPr id="12" name="图片 11" descr="南京大学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778000"/>
            <a:ext cx="85909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2"/>
    </mc:Choice>
    <mc:Fallback xmlns="">
      <p:transition xmlns:p14="http://schemas.microsoft.com/office/powerpoint/2010/main" spd="slow" advTm="2095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observation-distribution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6" y="803751"/>
            <a:ext cx="7112000" cy="533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308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/>
              <a:t>Distribution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of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meteorological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and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hydrological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observation</a:t>
            </a:r>
            <a:r>
              <a:rPr kumimoji="1" lang="zh-CN" altLang="en-US" sz="3200" dirty="0" smtClean="0"/>
              <a:t>  </a:t>
            </a:r>
            <a:r>
              <a:rPr kumimoji="1" lang="en-US" altLang="zh-CN" sz="3200" dirty="0" smtClean="0"/>
              <a:t>in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the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HRB</a:t>
            </a:r>
            <a:endParaRPr kumimoji="1"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3925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Meteorology: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14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hydrology: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13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time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period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1990-2010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53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050"/>
          <p:cNvGrpSpPr>
            <a:grpSpLocks/>
          </p:cNvGrpSpPr>
          <p:nvPr/>
        </p:nvGrpSpPr>
        <p:grpSpPr bwMode="auto">
          <a:xfrm>
            <a:off x="0" y="-49212"/>
            <a:ext cx="9144000" cy="6551613"/>
            <a:chOff x="0" y="-31"/>
            <a:chExt cx="5760" cy="4127"/>
          </a:xfrm>
        </p:grpSpPr>
        <p:sp>
          <p:nvSpPr>
            <p:cNvPr id="19471" name="Rectangle 2051"/>
            <p:cNvSpPr>
              <a:spLocks noChangeArrowheads="1"/>
            </p:cNvSpPr>
            <p:nvPr/>
          </p:nvSpPr>
          <p:spPr bwMode="auto">
            <a:xfrm>
              <a:off x="0" y="-31"/>
              <a:ext cx="566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kumimoji="1" lang="en-US" altLang="zh-CN" sz="2800" b="1" dirty="0">
                  <a:solidFill>
                    <a:srgbClr val="FF0000"/>
                  </a:solidFill>
                  <a:latin typeface="Times New Roman" charset="0"/>
                </a:rPr>
                <a:t>A Schematic Diagram of </a:t>
              </a:r>
              <a:r>
                <a:rPr kumimoji="1" lang="en-US" altLang="zh-CN" sz="2800" b="1" dirty="0" smtClean="0">
                  <a:solidFill>
                    <a:srgbClr val="FF0000"/>
                  </a:solidFill>
                  <a:latin typeface="Times New Roman" charset="0"/>
                </a:rPr>
                <a:t>high</a:t>
              </a:r>
              <a:r>
                <a:rPr kumimoji="1" lang="zh-CN" altLang="en-US" sz="2800" b="1" dirty="0" smtClean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kumimoji="1" lang="en-US" altLang="zh-CN" sz="2800" b="1" dirty="0" smtClean="0">
                  <a:solidFill>
                    <a:srgbClr val="FF0000"/>
                  </a:solidFill>
                  <a:latin typeface="Times New Roman" charset="0"/>
                </a:rPr>
                <a:t>resolution</a:t>
              </a:r>
              <a:r>
                <a:rPr kumimoji="1" lang="zh-CN" altLang="en-US" sz="2800" b="1" dirty="0" smtClean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kumimoji="1" lang="en-US" altLang="zh-CN" sz="2800" b="1" dirty="0" smtClean="0">
                  <a:solidFill>
                    <a:srgbClr val="FF0000"/>
                  </a:solidFill>
                  <a:latin typeface="Times New Roman" charset="0"/>
                </a:rPr>
                <a:t>RIEMS</a:t>
              </a:r>
              <a:r>
                <a:rPr kumimoji="1" lang="zh-CN" altLang="en-US" sz="2800" b="1" dirty="0" smtClean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kumimoji="1" lang="en-US" altLang="zh-CN" sz="2800" b="1" dirty="0" smtClean="0">
                  <a:solidFill>
                    <a:srgbClr val="FF0000"/>
                  </a:solidFill>
                  <a:latin typeface="Times New Roman" charset="0"/>
                </a:rPr>
                <a:t>For</a:t>
              </a:r>
              <a:r>
                <a:rPr kumimoji="1" lang="zh-CN" altLang="en-US" sz="2800" b="1" dirty="0" smtClean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kumimoji="1" lang="en-US" altLang="zh-CN" sz="2800" b="1" dirty="0" smtClean="0">
                  <a:solidFill>
                    <a:srgbClr val="FF0000"/>
                  </a:solidFill>
                  <a:latin typeface="Times New Roman" charset="0"/>
                </a:rPr>
                <a:t>HRB</a:t>
              </a:r>
              <a:endParaRPr kumimoji="1" lang="en-US" altLang="zh-CN" sz="2800" dirty="0">
                <a:latin typeface="Times New Roman" charset="0"/>
              </a:endParaRPr>
            </a:p>
          </p:txBody>
        </p:sp>
        <p:sp>
          <p:nvSpPr>
            <p:cNvPr id="19474" name="AutoShape 2054"/>
            <p:cNvSpPr>
              <a:spLocks noChangeArrowheads="1"/>
            </p:cNvSpPr>
            <p:nvPr/>
          </p:nvSpPr>
          <p:spPr bwMode="auto">
            <a:xfrm>
              <a:off x="1104" y="1341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/>
            </a:p>
          </p:txBody>
        </p:sp>
        <p:sp>
          <p:nvSpPr>
            <p:cNvPr id="19475" name="Rectangle 2055"/>
            <p:cNvSpPr>
              <a:spLocks noChangeArrowheads="1"/>
            </p:cNvSpPr>
            <p:nvPr/>
          </p:nvSpPr>
          <p:spPr bwMode="auto">
            <a:xfrm>
              <a:off x="1248" y="591"/>
              <a:ext cx="236" cy="1614"/>
            </a:xfrm>
            <a:prstGeom prst="rect">
              <a:avLst/>
            </a:prstGeom>
            <a:solidFill>
              <a:srgbClr val="66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76" name="Rectangle 2056"/>
            <p:cNvSpPr>
              <a:spLocks noChangeArrowheads="1"/>
            </p:cNvSpPr>
            <p:nvPr/>
          </p:nvSpPr>
          <p:spPr bwMode="auto">
            <a:xfrm>
              <a:off x="1701" y="1015"/>
              <a:ext cx="1057" cy="692"/>
            </a:xfrm>
            <a:prstGeom prst="rect">
              <a:avLst/>
            </a:prstGeom>
            <a:solidFill>
              <a:srgbClr val="FFFF99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77" name="Rectangle 2057"/>
            <p:cNvSpPr>
              <a:spLocks noChangeArrowheads="1"/>
            </p:cNvSpPr>
            <p:nvPr/>
          </p:nvSpPr>
          <p:spPr bwMode="auto">
            <a:xfrm>
              <a:off x="1986" y="1275"/>
              <a:ext cx="682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600" dirty="0">
                  <a:solidFill>
                    <a:srgbClr val="FF0000"/>
                  </a:solidFill>
                  <a:latin typeface="Times New Roman" charset="0"/>
                </a:rPr>
                <a:t>MM5v</a:t>
              </a:r>
              <a:r>
                <a:rPr kumimoji="1" lang="en-US" altLang="zh-CN" sz="2600" dirty="0">
                  <a:solidFill>
                    <a:schemeClr val="bg1"/>
                  </a:solidFill>
                  <a:latin typeface="Times New Roman" charset="0"/>
                </a:rPr>
                <a:t>3</a:t>
              </a:r>
              <a:endParaRPr kumimoji="1" lang="en-US" altLang="zh-CN" sz="24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478" name="Rectangle 2058"/>
            <p:cNvSpPr>
              <a:spLocks noChangeArrowheads="1"/>
            </p:cNvSpPr>
            <p:nvPr/>
          </p:nvSpPr>
          <p:spPr bwMode="auto">
            <a:xfrm>
              <a:off x="1701" y="2800"/>
              <a:ext cx="1057" cy="693"/>
            </a:xfrm>
            <a:prstGeom prst="rect">
              <a:avLst/>
            </a:prstGeom>
            <a:solidFill>
              <a:srgbClr val="FFFF99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79" name="Rectangle 2059"/>
            <p:cNvSpPr>
              <a:spLocks noChangeArrowheads="1"/>
            </p:cNvSpPr>
            <p:nvPr/>
          </p:nvSpPr>
          <p:spPr bwMode="auto">
            <a:xfrm>
              <a:off x="1977" y="2834"/>
              <a:ext cx="4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0000FF"/>
                  </a:solidFill>
                  <a:latin typeface="Times New Roman" charset="0"/>
                </a:rPr>
                <a:t>BATS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480" name="Rectangle 2060"/>
            <p:cNvSpPr>
              <a:spLocks noChangeArrowheads="1"/>
            </p:cNvSpPr>
            <p:nvPr/>
          </p:nvSpPr>
          <p:spPr bwMode="auto">
            <a:xfrm>
              <a:off x="1881" y="3055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FF3300"/>
                  </a:solidFill>
                  <a:latin typeface="Times New Roman" charset="0"/>
                </a:rPr>
                <a:t>(</a:t>
              </a:r>
            </a:p>
          </p:txBody>
        </p:sp>
        <p:sp>
          <p:nvSpPr>
            <p:cNvPr id="19481" name="Rectangle 2061"/>
            <p:cNvSpPr>
              <a:spLocks noChangeArrowheads="1"/>
            </p:cNvSpPr>
            <p:nvPr/>
          </p:nvSpPr>
          <p:spPr bwMode="auto">
            <a:xfrm>
              <a:off x="1947" y="3055"/>
              <a:ext cx="5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FF3300"/>
                  </a:solidFill>
                  <a:latin typeface="Times New Roman" charset="0"/>
                </a:rPr>
                <a:t>AVIM)</a:t>
              </a:r>
            </a:p>
          </p:txBody>
        </p:sp>
        <p:sp>
          <p:nvSpPr>
            <p:cNvPr id="19482" name="Rectangle 2062"/>
            <p:cNvSpPr>
              <a:spLocks noChangeArrowheads="1"/>
            </p:cNvSpPr>
            <p:nvPr/>
          </p:nvSpPr>
          <p:spPr bwMode="auto">
            <a:xfrm>
              <a:off x="3636" y="1936"/>
              <a:ext cx="972" cy="703"/>
            </a:xfrm>
            <a:prstGeom prst="rect">
              <a:avLst/>
            </a:prstGeom>
            <a:solidFill>
              <a:srgbClr val="FFFF99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83" name="Rectangle 2063"/>
            <p:cNvSpPr>
              <a:spLocks noChangeArrowheads="1"/>
            </p:cNvSpPr>
            <p:nvPr/>
          </p:nvSpPr>
          <p:spPr bwMode="auto">
            <a:xfrm>
              <a:off x="3784" y="1970"/>
              <a:ext cx="74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0000FF"/>
                  </a:solidFill>
                  <a:latin typeface="Times New Roman" charset="0"/>
                </a:rPr>
                <a:t>Radiation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484" name="Rectangle 2064"/>
            <p:cNvSpPr>
              <a:spLocks noChangeArrowheads="1"/>
            </p:cNvSpPr>
            <p:nvPr/>
          </p:nvSpPr>
          <p:spPr bwMode="auto">
            <a:xfrm>
              <a:off x="3838" y="2191"/>
              <a:ext cx="6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0000FF"/>
                  </a:solidFill>
                  <a:latin typeface="Times New Roman" charset="0"/>
                </a:rPr>
                <a:t>Package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485" name="Rectangle 2065"/>
            <p:cNvSpPr>
              <a:spLocks noChangeArrowheads="1"/>
            </p:cNvSpPr>
            <p:nvPr/>
          </p:nvSpPr>
          <p:spPr bwMode="auto">
            <a:xfrm>
              <a:off x="3831" y="2411"/>
              <a:ext cx="65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0000FF"/>
                  </a:solidFill>
                  <a:latin typeface="Times New Roman" charset="0"/>
                </a:rPr>
                <a:t>(CCM3)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486" name="Oval 2066"/>
            <p:cNvSpPr>
              <a:spLocks noChangeArrowheads="1"/>
            </p:cNvSpPr>
            <p:nvPr/>
          </p:nvSpPr>
          <p:spPr bwMode="auto">
            <a:xfrm>
              <a:off x="192" y="525"/>
              <a:ext cx="882" cy="1632"/>
            </a:xfrm>
            <a:prstGeom prst="ellipse">
              <a:avLst/>
            </a:prstGeom>
            <a:solidFill>
              <a:srgbClr val="66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87" name="Rectangle 2067"/>
            <p:cNvSpPr>
              <a:spLocks noChangeArrowheads="1"/>
            </p:cNvSpPr>
            <p:nvPr/>
          </p:nvSpPr>
          <p:spPr bwMode="auto">
            <a:xfrm rot="5400000">
              <a:off x="667" y="1345"/>
              <a:ext cx="14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CN" sz="1400" b="1">
                  <a:solidFill>
                    <a:srgbClr val="0000FF"/>
                  </a:solidFill>
                  <a:latin typeface="Times New Roman" charset="0"/>
                </a:rPr>
                <a:t>Lateral Boundary Scheme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488" name="Oval 2068"/>
            <p:cNvSpPr>
              <a:spLocks noChangeArrowheads="1"/>
            </p:cNvSpPr>
            <p:nvPr/>
          </p:nvSpPr>
          <p:spPr bwMode="auto">
            <a:xfrm>
              <a:off x="2522" y="2051"/>
              <a:ext cx="705" cy="463"/>
            </a:xfrm>
            <a:prstGeom prst="ellipse">
              <a:avLst/>
            </a:prstGeom>
            <a:solidFill>
              <a:srgbClr val="66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89" name="Rectangle 2069"/>
            <p:cNvSpPr>
              <a:spLocks noChangeArrowheads="1"/>
            </p:cNvSpPr>
            <p:nvPr/>
          </p:nvSpPr>
          <p:spPr bwMode="auto">
            <a:xfrm>
              <a:off x="2684" y="2141"/>
              <a:ext cx="3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FF"/>
                  </a:solidFill>
                  <a:latin typeface="Times New Roman" charset="0"/>
                </a:rPr>
                <a:t>Moisture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490" name="Rectangle 2070"/>
            <p:cNvSpPr>
              <a:spLocks noChangeArrowheads="1"/>
            </p:cNvSpPr>
            <p:nvPr/>
          </p:nvSpPr>
          <p:spPr bwMode="auto">
            <a:xfrm>
              <a:off x="2715" y="2251"/>
              <a:ext cx="3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FF"/>
                  </a:solidFill>
                  <a:latin typeface="Times New Roman" charset="0"/>
                </a:rPr>
                <a:t>Scheme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491" name="Rectangle 2071"/>
            <p:cNvSpPr>
              <a:spLocks noChangeArrowheads="1"/>
            </p:cNvSpPr>
            <p:nvPr/>
          </p:nvSpPr>
          <p:spPr bwMode="auto">
            <a:xfrm>
              <a:off x="144" y="2743"/>
              <a:ext cx="1205" cy="366"/>
            </a:xfrm>
            <a:prstGeom prst="rect">
              <a:avLst/>
            </a:prstGeom>
            <a:solidFill>
              <a:srgbClr val="FF66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92" name="Rectangle 2072"/>
            <p:cNvSpPr>
              <a:spLocks noChangeArrowheads="1"/>
            </p:cNvSpPr>
            <p:nvPr/>
          </p:nvSpPr>
          <p:spPr bwMode="auto">
            <a:xfrm>
              <a:off x="240" y="2776"/>
              <a:ext cx="1020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400" b="1">
                  <a:latin typeface="Times New Roman" charset="0"/>
                </a:rPr>
                <a:t>Soil moisture</a:t>
              </a:r>
            </a:p>
            <a:p>
              <a:r>
                <a:rPr kumimoji="1" lang="en-US" altLang="zh-CN" sz="1400" b="1">
                  <a:latin typeface="Times New Roman" charset="0"/>
                </a:rPr>
                <a:t>Initialization scheme</a:t>
              </a:r>
              <a:r>
                <a:rPr kumimoji="1" lang="en-US" altLang="zh-CN" sz="1400" b="1">
                  <a:solidFill>
                    <a:schemeClr val="bg1"/>
                  </a:solidFill>
                  <a:latin typeface="Times New Roman" charset="0"/>
                </a:rPr>
                <a:t> </a:t>
              </a:r>
              <a:endParaRPr kumimoji="1" lang="en-US" altLang="zh-CN" sz="24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493" name="Rectangle 2073"/>
            <p:cNvSpPr>
              <a:spLocks noChangeArrowheads="1"/>
            </p:cNvSpPr>
            <p:nvPr/>
          </p:nvSpPr>
          <p:spPr bwMode="auto">
            <a:xfrm>
              <a:off x="144" y="3261"/>
              <a:ext cx="1206" cy="405"/>
            </a:xfrm>
            <a:prstGeom prst="rect">
              <a:avLst/>
            </a:prstGeom>
            <a:solidFill>
              <a:srgbClr val="FF66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494" name="Rectangle 2074"/>
            <p:cNvSpPr>
              <a:spLocks noChangeArrowheads="1"/>
            </p:cNvSpPr>
            <p:nvPr/>
          </p:nvSpPr>
          <p:spPr bwMode="auto">
            <a:xfrm>
              <a:off x="240" y="3415"/>
              <a:ext cx="102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400" b="1">
                  <a:latin typeface="Times New Roman" charset="0"/>
                </a:rPr>
                <a:t>A hydrological model</a:t>
              </a:r>
            </a:p>
          </p:txBody>
        </p:sp>
        <p:grpSp>
          <p:nvGrpSpPr>
            <p:cNvPr id="19495" name="Group 2075"/>
            <p:cNvGrpSpPr>
              <a:grpSpLocks/>
            </p:cNvGrpSpPr>
            <p:nvPr/>
          </p:nvGrpSpPr>
          <p:grpSpPr bwMode="auto">
            <a:xfrm>
              <a:off x="1344" y="2925"/>
              <a:ext cx="384" cy="192"/>
              <a:chOff x="1349" y="2861"/>
              <a:chExt cx="352" cy="230"/>
            </a:xfrm>
          </p:grpSpPr>
          <p:sp>
            <p:nvSpPr>
              <p:cNvPr id="19552" name="Line 2076"/>
              <p:cNvSpPr>
                <a:spLocks noChangeShapeType="1"/>
              </p:cNvSpPr>
              <p:nvPr/>
            </p:nvSpPr>
            <p:spPr bwMode="auto">
              <a:xfrm>
                <a:off x="1349" y="2861"/>
                <a:ext cx="303" cy="19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3" name="Freeform 2077"/>
              <p:cNvSpPr>
                <a:spLocks/>
              </p:cNvSpPr>
              <p:nvPr/>
            </p:nvSpPr>
            <p:spPr bwMode="auto">
              <a:xfrm>
                <a:off x="1631" y="3030"/>
                <a:ext cx="70" cy="61"/>
              </a:xfrm>
              <a:custGeom>
                <a:avLst/>
                <a:gdLst>
                  <a:gd name="T0" fmla="*/ 0 w 70"/>
                  <a:gd name="T1" fmla="*/ 52 h 61"/>
                  <a:gd name="T2" fmla="*/ 70 w 70"/>
                  <a:gd name="T3" fmla="*/ 61 h 61"/>
                  <a:gd name="T4" fmla="*/ 35 w 70"/>
                  <a:gd name="T5" fmla="*/ 0 h 61"/>
                  <a:gd name="T6" fmla="*/ 0 w 70"/>
                  <a:gd name="T7" fmla="*/ 52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61"/>
                  <a:gd name="T14" fmla="*/ 70 w 70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61">
                    <a:moveTo>
                      <a:pt x="0" y="52"/>
                    </a:moveTo>
                    <a:lnTo>
                      <a:pt x="70" y="61"/>
                    </a:lnTo>
                    <a:lnTo>
                      <a:pt x="3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96" name="Group 2078"/>
            <p:cNvGrpSpPr>
              <a:grpSpLocks/>
            </p:cNvGrpSpPr>
            <p:nvPr/>
          </p:nvGrpSpPr>
          <p:grpSpPr bwMode="auto">
            <a:xfrm>
              <a:off x="1961" y="1706"/>
              <a:ext cx="64" cy="1094"/>
              <a:chOff x="1961" y="1709"/>
              <a:chExt cx="64" cy="1094"/>
            </a:xfrm>
          </p:grpSpPr>
          <p:sp>
            <p:nvSpPr>
              <p:cNvPr id="19550" name="Line 2079"/>
              <p:cNvSpPr>
                <a:spLocks noChangeShapeType="1"/>
              </p:cNvSpPr>
              <p:nvPr/>
            </p:nvSpPr>
            <p:spPr bwMode="auto">
              <a:xfrm>
                <a:off x="1994" y="1709"/>
                <a:ext cx="1" cy="103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1" name="Freeform 2080"/>
              <p:cNvSpPr>
                <a:spLocks/>
              </p:cNvSpPr>
              <p:nvPr/>
            </p:nvSpPr>
            <p:spPr bwMode="auto">
              <a:xfrm>
                <a:off x="1961" y="2741"/>
                <a:ext cx="64" cy="62"/>
              </a:xfrm>
              <a:custGeom>
                <a:avLst/>
                <a:gdLst>
                  <a:gd name="T0" fmla="*/ 0 w 64"/>
                  <a:gd name="T1" fmla="*/ 0 h 62"/>
                  <a:gd name="T2" fmla="*/ 33 w 64"/>
                  <a:gd name="T3" fmla="*/ 62 h 62"/>
                  <a:gd name="T4" fmla="*/ 64 w 64"/>
                  <a:gd name="T5" fmla="*/ 0 h 62"/>
                  <a:gd name="T6" fmla="*/ 0 w 64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2"/>
                  <a:gd name="T14" fmla="*/ 64 w 64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2">
                    <a:moveTo>
                      <a:pt x="0" y="0"/>
                    </a:moveTo>
                    <a:lnTo>
                      <a:pt x="33" y="62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97" name="Group 2081"/>
            <p:cNvGrpSpPr>
              <a:grpSpLocks/>
            </p:cNvGrpSpPr>
            <p:nvPr/>
          </p:nvGrpSpPr>
          <p:grpSpPr bwMode="auto">
            <a:xfrm>
              <a:off x="2346" y="2455"/>
              <a:ext cx="293" cy="345"/>
              <a:chOff x="2346" y="2458"/>
              <a:chExt cx="293" cy="345"/>
            </a:xfrm>
          </p:grpSpPr>
          <p:sp>
            <p:nvSpPr>
              <p:cNvPr id="19548" name="Line 2082"/>
              <p:cNvSpPr>
                <a:spLocks noChangeShapeType="1"/>
              </p:cNvSpPr>
              <p:nvPr/>
            </p:nvSpPr>
            <p:spPr bwMode="auto">
              <a:xfrm flipH="1">
                <a:off x="2383" y="2458"/>
                <a:ext cx="256" cy="3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9" name="Freeform 2083"/>
              <p:cNvSpPr>
                <a:spLocks/>
              </p:cNvSpPr>
              <p:nvPr/>
            </p:nvSpPr>
            <p:spPr bwMode="auto">
              <a:xfrm>
                <a:off x="2346" y="2734"/>
                <a:ext cx="65" cy="69"/>
              </a:xfrm>
              <a:custGeom>
                <a:avLst/>
                <a:gdLst>
                  <a:gd name="T0" fmla="*/ 16 w 65"/>
                  <a:gd name="T1" fmla="*/ 0 h 69"/>
                  <a:gd name="T2" fmla="*/ 0 w 65"/>
                  <a:gd name="T3" fmla="*/ 69 h 69"/>
                  <a:gd name="T4" fmla="*/ 65 w 65"/>
                  <a:gd name="T5" fmla="*/ 40 h 69"/>
                  <a:gd name="T6" fmla="*/ 16 w 65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69"/>
                  <a:gd name="T14" fmla="*/ 65 w 65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69">
                    <a:moveTo>
                      <a:pt x="16" y="0"/>
                    </a:moveTo>
                    <a:lnTo>
                      <a:pt x="0" y="69"/>
                    </a:lnTo>
                    <a:lnTo>
                      <a:pt x="65" y="4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98" name="Group 2084"/>
            <p:cNvGrpSpPr>
              <a:grpSpLocks/>
            </p:cNvGrpSpPr>
            <p:nvPr/>
          </p:nvGrpSpPr>
          <p:grpSpPr bwMode="auto">
            <a:xfrm>
              <a:off x="2404" y="1706"/>
              <a:ext cx="183" cy="461"/>
              <a:chOff x="2404" y="1709"/>
              <a:chExt cx="183" cy="461"/>
            </a:xfrm>
          </p:grpSpPr>
          <p:sp>
            <p:nvSpPr>
              <p:cNvPr id="19546" name="Line 2085"/>
              <p:cNvSpPr>
                <a:spLocks noChangeShapeType="1"/>
              </p:cNvSpPr>
              <p:nvPr/>
            </p:nvSpPr>
            <p:spPr bwMode="auto">
              <a:xfrm>
                <a:off x="2404" y="1709"/>
                <a:ext cx="153" cy="40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7" name="Freeform 2086"/>
              <p:cNvSpPr>
                <a:spLocks/>
              </p:cNvSpPr>
              <p:nvPr/>
            </p:nvSpPr>
            <p:spPr bwMode="auto">
              <a:xfrm>
                <a:off x="2526" y="2101"/>
                <a:ext cx="61" cy="69"/>
              </a:xfrm>
              <a:custGeom>
                <a:avLst/>
                <a:gdLst>
                  <a:gd name="T0" fmla="*/ 0 w 61"/>
                  <a:gd name="T1" fmla="*/ 22 h 69"/>
                  <a:gd name="T2" fmla="*/ 54 w 61"/>
                  <a:gd name="T3" fmla="*/ 69 h 69"/>
                  <a:gd name="T4" fmla="*/ 61 w 61"/>
                  <a:gd name="T5" fmla="*/ 0 h 69"/>
                  <a:gd name="T6" fmla="*/ 0 w 61"/>
                  <a:gd name="T7" fmla="*/ 22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9"/>
                  <a:gd name="T14" fmla="*/ 61 w 61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9">
                    <a:moveTo>
                      <a:pt x="0" y="22"/>
                    </a:moveTo>
                    <a:lnTo>
                      <a:pt x="54" y="69"/>
                    </a:lnTo>
                    <a:lnTo>
                      <a:pt x="61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99" name="Rectangle 2087"/>
            <p:cNvSpPr>
              <a:spLocks noChangeArrowheads="1"/>
            </p:cNvSpPr>
            <p:nvPr/>
          </p:nvSpPr>
          <p:spPr bwMode="auto">
            <a:xfrm>
              <a:off x="2052" y="1763"/>
              <a:ext cx="294" cy="4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00" name="Rectangle 2088"/>
            <p:cNvSpPr>
              <a:spLocks noChangeArrowheads="1"/>
            </p:cNvSpPr>
            <p:nvPr/>
          </p:nvSpPr>
          <p:spPr bwMode="auto">
            <a:xfrm>
              <a:off x="2111" y="1792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U, V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01" name="Rectangle 2089"/>
            <p:cNvSpPr>
              <a:spLocks noChangeArrowheads="1"/>
            </p:cNvSpPr>
            <p:nvPr/>
          </p:nvSpPr>
          <p:spPr bwMode="auto">
            <a:xfrm>
              <a:off x="2111" y="1903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Rh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02" name="Rectangle 2090"/>
            <p:cNvSpPr>
              <a:spLocks noChangeArrowheads="1"/>
            </p:cNvSpPr>
            <p:nvPr/>
          </p:nvSpPr>
          <p:spPr bwMode="auto">
            <a:xfrm>
              <a:off x="2111" y="2016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T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03" name="Rectangle 2091"/>
            <p:cNvSpPr>
              <a:spLocks noChangeArrowheads="1"/>
            </p:cNvSpPr>
            <p:nvPr/>
          </p:nvSpPr>
          <p:spPr bwMode="auto">
            <a:xfrm>
              <a:off x="2580" y="2579"/>
              <a:ext cx="528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04" name="Rectangle 2092"/>
            <p:cNvSpPr>
              <a:spLocks noChangeArrowheads="1"/>
            </p:cNvSpPr>
            <p:nvPr/>
          </p:nvSpPr>
          <p:spPr bwMode="auto">
            <a:xfrm>
              <a:off x="2639" y="2611"/>
              <a:ext cx="3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P , Cloud</a:t>
              </a:r>
              <a:endParaRPr kumimoji="1" lang="en-US" altLang="zh-CN" sz="2400">
                <a:latin typeface="Times New Roman" charset="0"/>
              </a:endParaRPr>
            </a:p>
          </p:txBody>
        </p:sp>
        <p:grpSp>
          <p:nvGrpSpPr>
            <p:cNvPr id="19505" name="Group 2093"/>
            <p:cNvGrpSpPr>
              <a:grpSpLocks/>
            </p:cNvGrpSpPr>
            <p:nvPr/>
          </p:nvGrpSpPr>
          <p:grpSpPr bwMode="auto">
            <a:xfrm>
              <a:off x="3225" y="2261"/>
              <a:ext cx="411" cy="62"/>
              <a:chOff x="3225" y="2264"/>
              <a:chExt cx="411" cy="62"/>
            </a:xfrm>
          </p:grpSpPr>
          <p:sp>
            <p:nvSpPr>
              <p:cNvPr id="19544" name="Line 2094"/>
              <p:cNvSpPr>
                <a:spLocks noChangeShapeType="1"/>
              </p:cNvSpPr>
              <p:nvPr/>
            </p:nvSpPr>
            <p:spPr bwMode="auto">
              <a:xfrm>
                <a:off x="3225" y="2294"/>
                <a:ext cx="35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5" name="Freeform 2095"/>
              <p:cNvSpPr>
                <a:spLocks/>
              </p:cNvSpPr>
              <p:nvPr/>
            </p:nvSpPr>
            <p:spPr bwMode="auto">
              <a:xfrm>
                <a:off x="3572" y="2264"/>
                <a:ext cx="64" cy="62"/>
              </a:xfrm>
              <a:custGeom>
                <a:avLst/>
                <a:gdLst>
                  <a:gd name="T0" fmla="*/ 0 w 64"/>
                  <a:gd name="T1" fmla="*/ 62 h 62"/>
                  <a:gd name="T2" fmla="*/ 64 w 64"/>
                  <a:gd name="T3" fmla="*/ 30 h 62"/>
                  <a:gd name="T4" fmla="*/ 0 w 64"/>
                  <a:gd name="T5" fmla="*/ 0 h 62"/>
                  <a:gd name="T6" fmla="*/ 0 w 64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2"/>
                  <a:gd name="T14" fmla="*/ 64 w 64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2">
                    <a:moveTo>
                      <a:pt x="0" y="62"/>
                    </a:moveTo>
                    <a:lnTo>
                      <a:pt x="64" y="30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06" name="Rectangle 2096"/>
            <p:cNvSpPr>
              <a:spLocks noChangeArrowheads="1"/>
            </p:cNvSpPr>
            <p:nvPr/>
          </p:nvSpPr>
          <p:spPr bwMode="auto">
            <a:xfrm>
              <a:off x="3225" y="2061"/>
              <a:ext cx="352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07" name="Rectangle 2097"/>
            <p:cNvSpPr>
              <a:spLocks noChangeArrowheads="1"/>
            </p:cNvSpPr>
            <p:nvPr/>
          </p:nvSpPr>
          <p:spPr bwMode="auto">
            <a:xfrm>
              <a:off x="3284" y="2091"/>
              <a:ext cx="2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100" b="1">
                  <a:solidFill>
                    <a:srgbClr val="000000"/>
                  </a:solidFill>
                  <a:latin typeface="Times New Roman" charset="0"/>
                </a:rPr>
                <a:t>Cloud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08" name="Rectangle 2098"/>
            <p:cNvSpPr>
              <a:spLocks noChangeArrowheads="1"/>
            </p:cNvSpPr>
            <p:nvPr/>
          </p:nvSpPr>
          <p:spPr bwMode="auto">
            <a:xfrm>
              <a:off x="3342" y="2983"/>
              <a:ext cx="821" cy="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09" name="Rectangle 2099"/>
            <p:cNvSpPr>
              <a:spLocks noChangeArrowheads="1"/>
            </p:cNvSpPr>
            <p:nvPr/>
          </p:nvSpPr>
          <p:spPr bwMode="auto">
            <a:xfrm>
              <a:off x="3401" y="3011"/>
              <a:ext cx="3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Surface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10" name="Rectangle 2100"/>
            <p:cNvSpPr>
              <a:spLocks noChangeArrowheads="1"/>
            </p:cNvSpPr>
            <p:nvPr/>
          </p:nvSpPr>
          <p:spPr bwMode="auto">
            <a:xfrm>
              <a:off x="3401" y="3125"/>
              <a:ext cx="6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Radiation Flux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11" name="Rectangle 2101"/>
            <p:cNvSpPr>
              <a:spLocks noChangeArrowheads="1"/>
            </p:cNvSpPr>
            <p:nvPr/>
          </p:nvSpPr>
          <p:spPr bwMode="auto">
            <a:xfrm>
              <a:off x="2991" y="1773"/>
              <a:ext cx="351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12" name="Rectangle 2102"/>
            <p:cNvSpPr>
              <a:spLocks noChangeArrowheads="1"/>
            </p:cNvSpPr>
            <p:nvPr/>
          </p:nvSpPr>
          <p:spPr bwMode="auto">
            <a:xfrm>
              <a:off x="3049" y="1805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T 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13" name="Rectangle 2103"/>
            <p:cNvSpPr>
              <a:spLocks noChangeArrowheads="1"/>
            </p:cNvSpPr>
            <p:nvPr/>
          </p:nvSpPr>
          <p:spPr bwMode="auto">
            <a:xfrm>
              <a:off x="3139" y="1805"/>
              <a:ext cx="1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200" b="1">
                  <a:solidFill>
                    <a:srgbClr val="000000"/>
                  </a:solidFill>
                  <a:latin typeface="Times New Roman" charset="0"/>
                </a:rPr>
                <a:t>,Rh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14" name="Rectangle 2104"/>
            <p:cNvSpPr>
              <a:spLocks noChangeArrowheads="1"/>
            </p:cNvSpPr>
            <p:nvPr/>
          </p:nvSpPr>
          <p:spPr bwMode="auto">
            <a:xfrm>
              <a:off x="3401" y="1255"/>
              <a:ext cx="7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15" name="Rectangle 2105"/>
            <p:cNvSpPr>
              <a:spLocks noChangeArrowheads="1"/>
            </p:cNvSpPr>
            <p:nvPr/>
          </p:nvSpPr>
          <p:spPr bwMode="auto">
            <a:xfrm>
              <a:off x="3460" y="1285"/>
              <a:ext cx="4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100" b="1">
                  <a:solidFill>
                    <a:srgbClr val="000000"/>
                  </a:solidFill>
                  <a:latin typeface="Times New Roman" charset="0"/>
                </a:rPr>
                <a:t>Heating Rate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16" name="Rectangle 2106"/>
            <p:cNvSpPr>
              <a:spLocks noChangeArrowheads="1"/>
            </p:cNvSpPr>
            <p:nvPr/>
          </p:nvSpPr>
          <p:spPr bwMode="auto">
            <a:xfrm>
              <a:off x="3460" y="1386"/>
              <a:ext cx="5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1100" b="1">
                  <a:solidFill>
                    <a:srgbClr val="000000"/>
                  </a:solidFill>
                  <a:latin typeface="Times New Roman" charset="0"/>
                </a:rPr>
                <a:t>Radiation Flux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17" name="Rectangle 2107"/>
            <p:cNvSpPr>
              <a:spLocks noChangeArrowheads="1"/>
            </p:cNvSpPr>
            <p:nvPr/>
          </p:nvSpPr>
          <p:spPr bwMode="auto">
            <a:xfrm>
              <a:off x="4800" y="1704"/>
              <a:ext cx="948" cy="1701"/>
            </a:xfrm>
            <a:prstGeom prst="rect">
              <a:avLst/>
            </a:prstGeom>
            <a:solidFill>
              <a:srgbClr val="FF66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18" name="Rectangle 2108"/>
            <p:cNvSpPr>
              <a:spLocks noChangeArrowheads="1"/>
            </p:cNvSpPr>
            <p:nvPr/>
          </p:nvSpPr>
          <p:spPr bwMode="auto">
            <a:xfrm>
              <a:off x="768" y="3789"/>
              <a:ext cx="1008" cy="307"/>
            </a:xfrm>
            <a:prstGeom prst="rect">
              <a:avLst/>
            </a:prstGeom>
            <a:solidFill>
              <a:srgbClr val="FFFF99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grpSp>
          <p:nvGrpSpPr>
            <p:cNvPr id="19519" name="Group 2109"/>
            <p:cNvGrpSpPr>
              <a:grpSpLocks/>
            </p:cNvGrpSpPr>
            <p:nvPr/>
          </p:nvGrpSpPr>
          <p:grpSpPr bwMode="auto">
            <a:xfrm>
              <a:off x="2776" y="1583"/>
              <a:ext cx="995" cy="355"/>
              <a:chOff x="2776" y="1586"/>
              <a:chExt cx="995" cy="355"/>
            </a:xfrm>
          </p:grpSpPr>
          <p:sp>
            <p:nvSpPr>
              <p:cNvPr id="19542" name="Line 2110"/>
              <p:cNvSpPr>
                <a:spLocks noChangeShapeType="1"/>
              </p:cNvSpPr>
              <p:nvPr/>
            </p:nvSpPr>
            <p:spPr bwMode="auto">
              <a:xfrm>
                <a:off x="2776" y="1586"/>
                <a:ext cx="938" cy="32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3" name="Freeform 2111"/>
              <p:cNvSpPr>
                <a:spLocks/>
              </p:cNvSpPr>
              <p:nvPr/>
            </p:nvSpPr>
            <p:spPr bwMode="auto">
              <a:xfrm>
                <a:off x="3701" y="1882"/>
                <a:ext cx="70" cy="59"/>
              </a:xfrm>
              <a:custGeom>
                <a:avLst/>
                <a:gdLst>
                  <a:gd name="T0" fmla="*/ 0 w 70"/>
                  <a:gd name="T1" fmla="*/ 59 h 59"/>
                  <a:gd name="T2" fmla="*/ 70 w 70"/>
                  <a:gd name="T3" fmla="*/ 49 h 59"/>
                  <a:gd name="T4" fmla="*/ 21 w 70"/>
                  <a:gd name="T5" fmla="*/ 0 h 59"/>
                  <a:gd name="T6" fmla="*/ 0 w 70"/>
                  <a:gd name="T7" fmla="*/ 59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59"/>
                  <a:gd name="T14" fmla="*/ 70 w 70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59">
                    <a:moveTo>
                      <a:pt x="0" y="59"/>
                    </a:moveTo>
                    <a:lnTo>
                      <a:pt x="70" y="49"/>
                    </a:lnTo>
                    <a:lnTo>
                      <a:pt x="21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520" name="Group 2112"/>
            <p:cNvGrpSpPr>
              <a:grpSpLocks/>
            </p:cNvGrpSpPr>
            <p:nvPr/>
          </p:nvGrpSpPr>
          <p:grpSpPr bwMode="auto">
            <a:xfrm>
              <a:off x="2774" y="1149"/>
              <a:ext cx="1686" cy="794"/>
              <a:chOff x="2774" y="1152"/>
              <a:chExt cx="1686" cy="794"/>
            </a:xfrm>
          </p:grpSpPr>
          <p:sp>
            <p:nvSpPr>
              <p:cNvPr id="19540" name="Line 2113"/>
              <p:cNvSpPr>
                <a:spLocks noChangeShapeType="1"/>
              </p:cNvSpPr>
              <p:nvPr/>
            </p:nvSpPr>
            <p:spPr bwMode="auto">
              <a:xfrm flipH="1" flipV="1">
                <a:off x="2828" y="1181"/>
                <a:ext cx="1632" cy="7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1" name="Freeform 2114"/>
              <p:cNvSpPr>
                <a:spLocks/>
              </p:cNvSpPr>
              <p:nvPr/>
            </p:nvSpPr>
            <p:spPr bwMode="auto">
              <a:xfrm>
                <a:off x="2774" y="1152"/>
                <a:ext cx="72" cy="56"/>
              </a:xfrm>
              <a:custGeom>
                <a:avLst/>
                <a:gdLst>
                  <a:gd name="T0" fmla="*/ 72 w 72"/>
                  <a:gd name="T1" fmla="*/ 0 h 56"/>
                  <a:gd name="T2" fmla="*/ 0 w 72"/>
                  <a:gd name="T3" fmla="*/ 2 h 56"/>
                  <a:gd name="T4" fmla="*/ 44 w 72"/>
                  <a:gd name="T5" fmla="*/ 56 h 56"/>
                  <a:gd name="T6" fmla="*/ 72 w 72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"/>
                  <a:gd name="T13" fmla="*/ 0 h 56"/>
                  <a:gd name="T14" fmla="*/ 72 w 72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" h="56">
                    <a:moveTo>
                      <a:pt x="72" y="0"/>
                    </a:moveTo>
                    <a:lnTo>
                      <a:pt x="0" y="2"/>
                    </a:lnTo>
                    <a:lnTo>
                      <a:pt x="44" y="5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521" name="Group 2115"/>
            <p:cNvGrpSpPr>
              <a:grpSpLocks/>
            </p:cNvGrpSpPr>
            <p:nvPr/>
          </p:nvGrpSpPr>
          <p:grpSpPr bwMode="auto">
            <a:xfrm>
              <a:off x="2774" y="2663"/>
              <a:ext cx="1466" cy="651"/>
              <a:chOff x="2774" y="2666"/>
              <a:chExt cx="1466" cy="651"/>
            </a:xfrm>
          </p:grpSpPr>
          <p:sp>
            <p:nvSpPr>
              <p:cNvPr id="19538" name="Line 2116"/>
              <p:cNvSpPr>
                <a:spLocks noChangeShapeType="1"/>
              </p:cNvSpPr>
              <p:nvPr/>
            </p:nvSpPr>
            <p:spPr bwMode="auto">
              <a:xfrm flipH="1">
                <a:off x="2829" y="2666"/>
                <a:ext cx="1411" cy="6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9" name="Freeform 2117"/>
              <p:cNvSpPr>
                <a:spLocks/>
              </p:cNvSpPr>
              <p:nvPr/>
            </p:nvSpPr>
            <p:spPr bwMode="auto">
              <a:xfrm>
                <a:off x="2774" y="3259"/>
                <a:ext cx="70" cy="58"/>
              </a:xfrm>
              <a:custGeom>
                <a:avLst/>
                <a:gdLst>
                  <a:gd name="T0" fmla="*/ 46 w 70"/>
                  <a:gd name="T1" fmla="*/ 0 h 58"/>
                  <a:gd name="T2" fmla="*/ 0 w 70"/>
                  <a:gd name="T3" fmla="*/ 55 h 58"/>
                  <a:gd name="T4" fmla="*/ 70 w 70"/>
                  <a:gd name="T5" fmla="*/ 58 h 58"/>
                  <a:gd name="T6" fmla="*/ 46 w 7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58"/>
                  <a:gd name="T14" fmla="*/ 70 w 7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58">
                    <a:moveTo>
                      <a:pt x="46" y="0"/>
                    </a:moveTo>
                    <a:lnTo>
                      <a:pt x="0" y="55"/>
                    </a:lnTo>
                    <a:lnTo>
                      <a:pt x="70" y="5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22" name="Rectangle 2118"/>
            <p:cNvSpPr>
              <a:spLocks noChangeArrowheads="1"/>
            </p:cNvSpPr>
            <p:nvPr/>
          </p:nvSpPr>
          <p:spPr bwMode="auto">
            <a:xfrm>
              <a:off x="2640" y="3770"/>
              <a:ext cx="1200" cy="307"/>
            </a:xfrm>
            <a:prstGeom prst="rect">
              <a:avLst/>
            </a:prstGeom>
            <a:solidFill>
              <a:srgbClr val="FF66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19523" name="Text Box 2119"/>
            <p:cNvSpPr txBox="1">
              <a:spLocks noChangeArrowheads="1"/>
            </p:cNvSpPr>
            <p:nvPr/>
          </p:nvSpPr>
          <p:spPr bwMode="auto">
            <a:xfrm>
              <a:off x="864" y="3837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600" b="1">
                  <a:solidFill>
                    <a:srgbClr val="000000"/>
                  </a:solidFill>
                  <a:latin typeface="Times New Roman" charset="0"/>
                </a:rPr>
                <a:t>BIOME 3</a:t>
              </a:r>
            </a:p>
          </p:txBody>
        </p:sp>
        <p:sp>
          <p:nvSpPr>
            <p:cNvPr id="19524" name="Text Box 2120"/>
            <p:cNvSpPr txBox="1">
              <a:spLocks noChangeArrowheads="1"/>
            </p:cNvSpPr>
            <p:nvPr/>
          </p:nvSpPr>
          <p:spPr bwMode="auto">
            <a:xfrm>
              <a:off x="2736" y="3837"/>
              <a:ext cx="1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800" b="1">
                  <a:latin typeface="Times New Roman" charset="0"/>
                </a:rPr>
                <a:t>Land use model</a:t>
              </a:r>
            </a:p>
          </p:txBody>
        </p:sp>
        <p:sp>
          <p:nvSpPr>
            <p:cNvPr id="19525" name="Line 2121"/>
            <p:cNvSpPr>
              <a:spLocks noChangeShapeType="1"/>
            </p:cNvSpPr>
            <p:nvPr/>
          </p:nvSpPr>
          <p:spPr bwMode="auto">
            <a:xfrm flipV="1">
              <a:off x="1584" y="3501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6" name="Line 2122"/>
            <p:cNvSpPr>
              <a:spLocks noChangeShapeType="1"/>
            </p:cNvSpPr>
            <p:nvPr/>
          </p:nvSpPr>
          <p:spPr bwMode="auto">
            <a:xfrm flipH="1" flipV="1">
              <a:off x="2256" y="3501"/>
              <a:ext cx="6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7" name="Text Box 2123"/>
            <p:cNvSpPr txBox="1">
              <a:spLocks noChangeArrowheads="1"/>
            </p:cNvSpPr>
            <p:nvPr/>
          </p:nvSpPr>
          <p:spPr bwMode="auto">
            <a:xfrm>
              <a:off x="450" y="717"/>
              <a:ext cx="46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800" b="1">
                  <a:latin typeface="Times New Roman" charset="0"/>
                </a:rPr>
                <a:t>Global  analysis or  GCMs outputs</a:t>
              </a:r>
            </a:p>
          </p:txBody>
        </p:sp>
        <p:sp>
          <p:nvSpPr>
            <p:cNvPr id="19528" name="Text Box 2124"/>
            <p:cNvSpPr txBox="1">
              <a:spLocks noChangeArrowheads="1"/>
            </p:cNvSpPr>
            <p:nvPr/>
          </p:nvSpPr>
          <p:spPr bwMode="auto">
            <a:xfrm>
              <a:off x="4848" y="1725"/>
              <a:ext cx="91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800" b="1">
                  <a:latin typeface="Times New Roman" charset="0"/>
                </a:rPr>
                <a:t>Atmospheric chemistry/ particle model</a:t>
              </a:r>
            </a:p>
          </p:txBody>
        </p:sp>
        <p:sp>
          <p:nvSpPr>
            <p:cNvPr id="19529" name="Line 2125"/>
            <p:cNvSpPr>
              <a:spLocks noChangeShapeType="1"/>
            </p:cNvSpPr>
            <p:nvPr/>
          </p:nvSpPr>
          <p:spPr bwMode="auto">
            <a:xfrm flipV="1">
              <a:off x="2208" y="669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0" name="Line 2126"/>
            <p:cNvSpPr>
              <a:spLocks noChangeShapeType="1"/>
            </p:cNvSpPr>
            <p:nvPr/>
          </p:nvSpPr>
          <p:spPr bwMode="auto">
            <a:xfrm>
              <a:off x="2208" y="669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1" name="Line 2127"/>
            <p:cNvSpPr>
              <a:spLocks noChangeShapeType="1"/>
            </p:cNvSpPr>
            <p:nvPr/>
          </p:nvSpPr>
          <p:spPr bwMode="auto">
            <a:xfrm>
              <a:off x="5088" y="669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2" name="Text Box 2128"/>
            <p:cNvSpPr txBox="1">
              <a:spLocks noChangeArrowheads="1"/>
            </p:cNvSpPr>
            <p:nvPr/>
          </p:nvSpPr>
          <p:spPr bwMode="auto">
            <a:xfrm>
              <a:off x="4848" y="2491"/>
              <a:ext cx="91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600">
                  <a:latin typeface="Times New Roman" charset="0"/>
                </a:rPr>
                <a:t>(O3, CO2, sulphate, black carbon, dust aerosol, etc) </a:t>
              </a:r>
              <a:endParaRPr kumimoji="1" lang="en-US" altLang="zh-CN" sz="2400">
                <a:latin typeface="Times New Roman" charset="0"/>
              </a:endParaRPr>
            </a:p>
          </p:txBody>
        </p:sp>
        <p:sp>
          <p:nvSpPr>
            <p:cNvPr id="19533" name="AutoShape 2129"/>
            <p:cNvSpPr>
              <a:spLocks noChangeArrowheads="1"/>
            </p:cNvSpPr>
            <p:nvPr/>
          </p:nvSpPr>
          <p:spPr bwMode="auto">
            <a:xfrm>
              <a:off x="4608" y="2157"/>
              <a:ext cx="192" cy="144"/>
            </a:xfrm>
            <a:prstGeom prst="left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/>
            </a:p>
          </p:txBody>
        </p:sp>
        <p:sp>
          <p:nvSpPr>
            <p:cNvPr id="19534" name="Line 2130"/>
            <p:cNvSpPr>
              <a:spLocks noChangeShapeType="1"/>
            </p:cNvSpPr>
            <p:nvPr/>
          </p:nvSpPr>
          <p:spPr bwMode="auto">
            <a:xfrm flipV="1">
              <a:off x="1344" y="3261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5" name="Text Box 2131"/>
            <p:cNvSpPr txBox="1">
              <a:spLocks noChangeArrowheads="1"/>
            </p:cNvSpPr>
            <p:nvPr/>
          </p:nvSpPr>
          <p:spPr bwMode="auto">
            <a:xfrm>
              <a:off x="4416" y="3789"/>
              <a:ext cx="1344" cy="23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800" b="1">
                  <a:latin typeface="Times New Roman" charset="0"/>
                </a:rPr>
                <a:t>Emission model</a:t>
              </a:r>
            </a:p>
          </p:txBody>
        </p:sp>
        <p:sp>
          <p:nvSpPr>
            <p:cNvPr id="19536" name="Line 2132"/>
            <p:cNvSpPr>
              <a:spLocks noChangeShapeType="1"/>
            </p:cNvSpPr>
            <p:nvPr/>
          </p:nvSpPr>
          <p:spPr bwMode="auto">
            <a:xfrm flipV="1">
              <a:off x="5184" y="340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7" name="Text Box 2133"/>
            <p:cNvSpPr txBox="1">
              <a:spLocks noChangeArrowheads="1"/>
            </p:cNvSpPr>
            <p:nvPr/>
          </p:nvSpPr>
          <p:spPr bwMode="auto">
            <a:xfrm>
              <a:off x="2880" y="429"/>
              <a:ext cx="16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600" b="1">
                  <a:latin typeface="Times New Roman" charset="0"/>
                </a:rPr>
                <a:t>U,V,W,Precipitation,Cloud</a:t>
              </a:r>
            </a:p>
          </p:txBody>
        </p:sp>
      </p:grpSp>
      <p:sp>
        <p:nvSpPr>
          <p:cNvPr id="19459" name="Line 2134"/>
          <p:cNvSpPr>
            <a:spLocks noChangeShapeType="1"/>
          </p:cNvSpPr>
          <p:nvPr/>
        </p:nvSpPr>
        <p:spPr bwMode="auto">
          <a:xfrm flipV="1">
            <a:off x="3048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Line 2135"/>
          <p:cNvSpPr>
            <a:spLocks noChangeShapeType="1"/>
          </p:cNvSpPr>
          <p:nvPr/>
        </p:nvSpPr>
        <p:spPr bwMode="auto">
          <a:xfrm>
            <a:off x="2895600" y="266700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Text Box 2136"/>
          <p:cNvSpPr txBox="1">
            <a:spLocks noChangeArrowheads="1"/>
          </p:cNvSpPr>
          <p:nvPr/>
        </p:nvSpPr>
        <p:spPr bwMode="auto">
          <a:xfrm>
            <a:off x="152400" y="3581400"/>
            <a:ext cx="1828800" cy="64928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/>
              <a:t>Two way interaction between climate and biosphere</a:t>
            </a:r>
          </a:p>
        </p:txBody>
      </p:sp>
      <p:sp>
        <p:nvSpPr>
          <p:cNvPr id="19462" name="Line 2137"/>
          <p:cNvSpPr>
            <a:spLocks noChangeShapeType="1"/>
          </p:cNvSpPr>
          <p:nvPr/>
        </p:nvSpPr>
        <p:spPr bwMode="auto">
          <a:xfrm>
            <a:off x="1981200" y="3733800"/>
            <a:ext cx="990600" cy="1219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Text Box 2138"/>
          <p:cNvSpPr txBox="1">
            <a:spLocks noChangeArrowheads="1"/>
          </p:cNvSpPr>
          <p:nvPr/>
        </p:nvSpPr>
        <p:spPr bwMode="auto">
          <a:xfrm>
            <a:off x="2514600" y="3200400"/>
            <a:ext cx="685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3300"/>
                </a:solidFill>
              </a:rPr>
              <a:t>Lai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3300"/>
                </a:solidFill>
              </a:rPr>
              <a:t>npp</a:t>
            </a:r>
          </a:p>
        </p:txBody>
      </p:sp>
      <p:sp>
        <p:nvSpPr>
          <p:cNvPr id="19464" name="Text Box 2139"/>
          <p:cNvSpPr txBox="1">
            <a:spLocks noChangeArrowheads="1"/>
          </p:cNvSpPr>
          <p:nvPr/>
        </p:nvSpPr>
        <p:spPr bwMode="auto">
          <a:xfrm>
            <a:off x="6553200" y="1295400"/>
            <a:ext cx="1219200" cy="457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POM</a:t>
            </a:r>
          </a:p>
        </p:txBody>
      </p:sp>
      <p:sp>
        <p:nvSpPr>
          <p:cNvPr id="19465" name="Line 2140"/>
          <p:cNvSpPr>
            <a:spLocks noChangeShapeType="1"/>
          </p:cNvSpPr>
          <p:nvPr/>
        </p:nvSpPr>
        <p:spPr bwMode="auto">
          <a:xfrm>
            <a:off x="4419600" y="1676400"/>
            <a:ext cx="21336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Line 2141"/>
          <p:cNvSpPr>
            <a:spLocks noChangeShapeType="1"/>
          </p:cNvSpPr>
          <p:nvPr/>
        </p:nvSpPr>
        <p:spPr bwMode="auto">
          <a:xfrm>
            <a:off x="7239000" y="1752600"/>
            <a:ext cx="0" cy="12954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Text Box 2142"/>
          <p:cNvSpPr txBox="1">
            <a:spLocks noChangeArrowheads="1"/>
          </p:cNvSpPr>
          <p:nvPr/>
        </p:nvSpPr>
        <p:spPr bwMode="auto">
          <a:xfrm>
            <a:off x="2514600" y="457200"/>
            <a:ext cx="3475038" cy="87630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400" b="1">
                <a:solidFill>
                  <a:srgbClr val="FF00FF"/>
                </a:solidFill>
                <a:ea typeface="Gulim" charset="0"/>
                <a:cs typeface="Gulim" charset="0"/>
              </a:rPr>
              <a:t>Improved Lateral Boundary Condition</a:t>
            </a:r>
          </a:p>
          <a:p>
            <a:pPr eaLnBrk="1" latinLnBrk="1" hangingPunct="1">
              <a:spcBef>
                <a:spcPct val="50000"/>
              </a:spcBef>
              <a:buFontTx/>
              <a:buChar char="•"/>
            </a:pPr>
            <a:r>
              <a:rPr kumimoji="1" lang="en-US" altLang="ko-KR" sz="1200" b="1">
                <a:solidFill>
                  <a:srgbClr val="FF00FF"/>
                </a:solidFill>
                <a:ea typeface="Gulim" charset="0"/>
                <a:cs typeface="Gulim" charset="0"/>
              </a:rPr>
              <a:t> Exponential relaxation method</a:t>
            </a:r>
          </a:p>
          <a:p>
            <a:pPr eaLnBrk="1" latinLnBrk="1" hangingPunct="1">
              <a:spcBef>
                <a:spcPct val="50000"/>
              </a:spcBef>
              <a:buFontTx/>
              <a:buChar char="•"/>
            </a:pPr>
            <a:r>
              <a:rPr kumimoji="1" lang="en-US" altLang="ko-KR" sz="1200" b="1">
                <a:solidFill>
                  <a:srgbClr val="FF00FF"/>
                </a:solidFill>
                <a:ea typeface="Gulim" charset="0"/>
                <a:cs typeface="Gulim" charset="0"/>
              </a:rPr>
              <a:t> Spectral nudging technique</a:t>
            </a:r>
          </a:p>
        </p:txBody>
      </p:sp>
      <p:sp>
        <p:nvSpPr>
          <p:cNvPr id="19468" name="Text Box 2143"/>
          <p:cNvSpPr txBox="1">
            <a:spLocks noChangeArrowheads="1"/>
          </p:cNvSpPr>
          <p:nvPr/>
        </p:nvSpPr>
        <p:spPr bwMode="auto">
          <a:xfrm>
            <a:off x="4191000" y="5562600"/>
            <a:ext cx="2362200" cy="4572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Zeng ocean flux</a:t>
            </a:r>
          </a:p>
        </p:txBody>
      </p:sp>
      <p:sp>
        <p:nvSpPr>
          <p:cNvPr id="19469" name="Line 2144"/>
          <p:cNvSpPr>
            <a:spLocks noChangeShapeType="1"/>
          </p:cNvSpPr>
          <p:nvPr/>
        </p:nvSpPr>
        <p:spPr bwMode="auto">
          <a:xfrm flipH="1" flipV="1">
            <a:off x="4419600" y="5105400"/>
            <a:ext cx="838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Line 2145"/>
          <p:cNvSpPr>
            <a:spLocks noChangeShapeType="1"/>
          </p:cNvSpPr>
          <p:nvPr/>
        </p:nvSpPr>
        <p:spPr bwMode="auto">
          <a:xfrm flipH="1">
            <a:off x="2438400" y="1295400"/>
            <a:ext cx="5334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5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recip-pentad-m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8000"/>
            <a:ext cx="3840000" cy="2880000"/>
          </a:xfrm>
          <a:prstGeom prst="rect">
            <a:avLst/>
          </a:prstGeom>
        </p:spPr>
      </p:pic>
      <p:pic>
        <p:nvPicPr>
          <p:cNvPr id="4" name="图片 3" descr="precip-pentad-upp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690562"/>
            <a:ext cx="3840000" cy="2880000"/>
          </a:xfrm>
          <a:prstGeom prst="rect">
            <a:avLst/>
          </a:prstGeom>
        </p:spPr>
      </p:pic>
      <p:pic>
        <p:nvPicPr>
          <p:cNvPr id="5" name="图片 4" descr="precip-pentad-l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00" y="3978000"/>
            <a:ext cx="3840000" cy="2880000"/>
          </a:xfrm>
          <a:prstGeom prst="rect">
            <a:avLst/>
          </a:prstGeom>
        </p:spPr>
      </p:pic>
      <p:pic>
        <p:nvPicPr>
          <p:cNvPr id="6" name="图片 5" descr="precip-pentad-all-domai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563"/>
            <a:ext cx="3840000" cy="288000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2421"/>
            <a:ext cx="9143999" cy="6261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Time</a:t>
            </a:r>
            <a:r>
              <a:rPr kumimoji="1" lang="zh-CN" altLang="en-US" sz="2400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series</a:t>
            </a:r>
            <a:r>
              <a:rPr kumimoji="1" lang="zh-CN" altLang="en-US" sz="2400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of</a:t>
            </a:r>
            <a:r>
              <a:rPr kumimoji="1" lang="zh-CN" altLang="en-US" sz="2400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pentad</a:t>
            </a:r>
            <a:r>
              <a:rPr kumimoji="1" lang="zh-CN" altLang="en-US" sz="2400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precipitation</a:t>
            </a:r>
            <a:r>
              <a:rPr kumimoji="1" lang="zh-CN" altLang="en-US" sz="2400" dirty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in</a:t>
            </a:r>
            <a:r>
              <a:rPr kumimoji="1" lang="zh-CN" altLang="en-US" sz="2400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different</a:t>
            </a:r>
            <a:r>
              <a:rPr kumimoji="1" lang="zh-CN" altLang="en-US" sz="2400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kumimoji="1" lang="en-US" altLang="zh-CN" sz="2400" dirty="0" smtClean="0">
                <a:latin typeface="Heiti SC Light"/>
                <a:ea typeface="Heiti SC Light"/>
                <a:cs typeface="Heiti SC Light"/>
              </a:rPr>
              <a:t>regions</a:t>
            </a:r>
            <a:endParaRPr kumimoji="1" lang="zh-CN" altLang="en-US" sz="24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8375" y="628542"/>
            <a:ext cx="262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R=0.93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834063" y="3737034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R=0.80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" y="3726030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Middle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R=0.74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67387" y="505896"/>
            <a:ext cx="279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 </a:t>
            </a:r>
            <a:r>
              <a:rPr kumimoji="1" lang="en-US" altLang="zh-CN" dirty="0" smtClean="0"/>
              <a:t>upper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R=0.95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61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24"/>
    </mc:Choice>
    <mc:Fallback xmlns="">
      <p:transition xmlns:p14="http://schemas.microsoft.com/office/powerpoint/2010/main" spd="slow" advTm="5882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500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 Integration of Eco-hydrological Process in Heihe  River Basin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多年平均结果</dc:title>
  <dc:creator>zhe xiong</dc:creator>
  <cp:lastModifiedBy>user</cp:lastModifiedBy>
  <cp:revision>409</cp:revision>
  <dcterms:created xsi:type="dcterms:W3CDTF">2015-12-07T04:51:30Z</dcterms:created>
  <dcterms:modified xsi:type="dcterms:W3CDTF">2017-06-23T08:36:14Z</dcterms:modified>
</cp:coreProperties>
</file>